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81" r:id="rId3"/>
    <p:sldId id="283" r:id="rId4"/>
    <p:sldId id="263" r:id="rId5"/>
    <p:sldId id="258" r:id="rId6"/>
    <p:sldId id="277" r:id="rId7"/>
    <p:sldId id="266" r:id="rId8"/>
    <p:sldId id="261" r:id="rId9"/>
    <p:sldId id="262" r:id="rId10"/>
    <p:sldId id="269" r:id="rId11"/>
    <p:sldId id="271" r:id="rId12"/>
    <p:sldId id="268" r:id="rId13"/>
    <p:sldId id="272" r:id="rId14"/>
    <p:sldId id="273" r:id="rId15"/>
    <p:sldId id="274" r:id="rId16"/>
    <p:sldId id="279" r:id="rId17"/>
    <p:sldId id="28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99FF"/>
    <a:srgbClr val="FF0000"/>
    <a:srgbClr val="FF9999"/>
    <a:srgbClr val="660033"/>
    <a:srgbClr val="FFCCCC"/>
    <a:srgbClr val="FF99CC"/>
    <a:srgbClr val="000066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9323" autoAdjust="0"/>
    <p:restoredTop sz="94699" autoAdjust="0"/>
  </p:normalViewPr>
  <p:slideViewPr>
    <p:cSldViewPr>
      <p:cViewPr varScale="1">
        <p:scale>
          <a:sx n="41" d="100"/>
          <a:sy n="41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9DF37-F340-4C51-A574-FC4231D41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78291-A565-4B5B-8562-BD788859E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69704-E261-4997-89C4-2F02936E6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72BF7-6854-456B-9528-C948714CD0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1D712-706D-493D-B12C-CB231A5CE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62ECE-BBD0-4CA0-B4CF-5B8B7CACE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A9C40-EF50-49DE-BCAA-92A6586064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EE7D8-3021-44D6-8A09-AD934FC650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BBC11-B6A1-445F-A10A-4852AA944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D18DF-5E23-431E-A367-D8BB6BB25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4CF18-5371-4A36-A9FC-88C7EA168F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C57AD-E069-4A04-9538-4C4602F66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43D8AC43-7ABB-4EFA-A461-C434B5A38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slide" Target="slide16.xml"/><Relationship Id="rId3" Type="http://schemas.openxmlformats.org/officeDocument/2006/relationships/image" Target="../media/image3.gif"/><Relationship Id="rId7" Type="http://schemas.openxmlformats.org/officeDocument/2006/relationships/slide" Target="slide17.xml"/><Relationship Id="rId12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11" Type="http://schemas.openxmlformats.org/officeDocument/2006/relationships/slide" Target="slide15.xml"/><Relationship Id="rId5" Type="http://schemas.openxmlformats.org/officeDocument/2006/relationships/slide" Target="slide14.xml"/><Relationship Id="rId10" Type="http://schemas.openxmlformats.org/officeDocument/2006/relationships/image" Target="../media/image7.wmf"/><Relationship Id="rId4" Type="http://schemas.openxmlformats.org/officeDocument/2006/relationships/image" Target="../media/image4.gif"/><Relationship Id="rId9" Type="http://schemas.openxmlformats.org/officeDocument/2006/relationships/slide" Target="slide13.xml"/><Relationship Id="rId1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slide" Target="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slide" Target="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slide" Target="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slide" Target="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wmf"/><Relationship Id="rId4" Type="http://schemas.openxmlformats.org/officeDocument/2006/relationships/slide" Target="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FF"/>
            </a:gs>
            <a:gs pos="50000">
              <a:schemeClr val="bg1"/>
            </a:gs>
            <a:gs pos="100000">
              <a:srgbClr val="FF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457200" y="1506538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66"/>
                </a:solidFill>
              </a:rPr>
              <a:t>Bài tập: Tính: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3200400" y="23002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b) (25 x 5 ) : (4 x 5)</a:t>
            </a: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3200400" y="3595688"/>
            <a:ext cx="426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(4,2 x 10 ) : (7 x 10)</a:t>
            </a: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3505200" y="4905375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  (37,8 x 100) : (9 x 100)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152400" y="2376488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a) 25 : 4</a:t>
            </a:r>
          </a:p>
        </p:txBody>
      </p:sp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152400" y="3565525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   4,2 : 7</a:t>
            </a:r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76200" y="484505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   37,8 : 9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1600200" y="2376488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=</a:t>
            </a:r>
            <a:r>
              <a:rPr lang="en-US" sz="2800" b="1">
                <a:solidFill>
                  <a:srgbClr val="FF0000"/>
                </a:solidFill>
              </a:rPr>
              <a:t> 6,25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1600200" y="3609975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=</a:t>
            </a:r>
            <a:r>
              <a:rPr lang="en-US" sz="2800" b="1">
                <a:solidFill>
                  <a:srgbClr val="FF0000"/>
                </a:solidFill>
              </a:rPr>
              <a:t>  0,6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1600200" y="4814888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 </a:t>
            </a:r>
            <a:r>
              <a:rPr lang="en-US" sz="2800" b="1">
                <a:solidFill>
                  <a:srgbClr val="000066"/>
                </a:solidFill>
              </a:rPr>
              <a:t>= </a:t>
            </a:r>
            <a:r>
              <a:rPr lang="en-US" sz="2800" b="1">
                <a:solidFill>
                  <a:srgbClr val="FF0000"/>
                </a:solidFill>
              </a:rPr>
              <a:t>4,2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6400800" y="2833688"/>
            <a:ext cx="1981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= </a:t>
            </a:r>
            <a:r>
              <a:rPr lang="en-US" sz="2800" b="1">
                <a:solidFill>
                  <a:srgbClr val="FF0000"/>
                </a:solidFill>
              </a:rPr>
              <a:t>6,25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6400800" y="2300288"/>
            <a:ext cx="1981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= 125 : 20</a:t>
            </a: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6781800" y="3595688"/>
            <a:ext cx="213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 = 42 : 70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6781800" y="4205288"/>
            <a:ext cx="213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 = </a:t>
            </a:r>
            <a:r>
              <a:rPr lang="en-US" sz="2800" b="1">
                <a:solidFill>
                  <a:srgbClr val="FF0000"/>
                </a:solidFill>
              </a:rPr>
              <a:t>0,6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3505200" y="5576888"/>
            <a:ext cx="3505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=     3780   :    900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7086600" y="5576888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= </a:t>
            </a:r>
            <a:r>
              <a:rPr lang="en-US" sz="2800" b="1">
                <a:solidFill>
                  <a:srgbClr val="FF0000"/>
                </a:solidFill>
              </a:rPr>
              <a:t>4,2</a:t>
            </a:r>
          </a:p>
        </p:txBody>
      </p:sp>
      <p:sp>
        <p:nvSpPr>
          <p:cNvPr id="22553" name="AutoShape 25"/>
          <p:cNvSpPr>
            <a:spLocks noChangeArrowheads="1"/>
          </p:cNvSpPr>
          <p:nvPr/>
        </p:nvSpPr>
        <p:spPr bwMode="auto">
          <a:xfrm>
            <a:off x="457200" y="152400"/>
            <a:ext cx="3810000" cy="12954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 b="1">
                <a:latin typeface="Arial"/>
              </a:rPr>
              <a:t>Kiểm tra bài 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9" grpId="0"/>
      <p:bldP spid="22540" grpId="0"/>
      <p:bldP spid="22541" grpId="0"/>
      <p:bldP spid="22542" grpId="0"/>
      <p:bldP spid="22544" grpId="0"/>
      <p:bldP spid="22546" grpId="0"/>
      <p:bldP spid="22547" grpId="0"/>
      <p:bldP spid="22548" grpId="0"/>
      <p:bldP spid="2254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CC"/>
            </a:gs>
            <a:gs pos="50000">
              <a:schemeClr val="bg1"/>
            </a:gs>
            <a:gs pos="100000">
              <a:srgbClr val="FF99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457200" y="990600"/>
            <a:ext cx="3810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914400" y="990600"/>
            <a:ext cx="472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</a:t>
            </a:r>
            <a:r>
              <a:rPr lang="en-US" sz="2800" b="1" i="1">
                <a:solidFill>
                  <a:srgbClr val="000066"/>
                </a:solidFill>
              </a:rPr>
              <a:t>Đặt tính rồi tính</a:t>
            </a:r>
            <a:r>
              <a:rPr lang="en-US" sz="2800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066800" y="15240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 a) 7 : 3,5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066800" y="21336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 c) 9 : 4,5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5105400" y="15240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 b) 702 : 7,2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5105400" y="2133600"/>
            <a:ext cx="228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 d) 2 : 12,5</a:t>
            </a:r>
          </a:p>
        </p:txBody>
      </p:sp>
      <p:sp>
        <p:nvSpPr>
          <p:cNvPr id="15425" name="Text Box 65"/>
          <p:cNvSpPr txBox="1">
            <a:spLocks noChangeArrowheads="1"/>
          </p:cNvSpPr>
          <p:nvPr/>
        </p:nvSpPr>
        <p:spPr bwMode="auto">
          <a:xfrm>
            <a:off x="-76200" y="3459163"/>
            <a:ext cx="914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7</a:t>
            </a:r>
            <a:r>
              <a:rPr lang="en-US" sz="3200" b="1">
                <a:solidFill>
                  <a:srgbClr val="FF0000"/>
                </a:solidFill>
              </a:rPr>
              <a:t>0</a:t>
            </a:r>
            <a:r>
              <a:rPr lang="en-US" sz="3200" b="1">
                <a:solidFill>
                  <a:srgbClr val="660066"/>
                </a:solidFill>
              </a:rPr>
              <a:t> </a:t>
            </a:r>
          </a:p>
        </p:txBody>
      </p:sp>
      <p:sp>
        <p:nvSpPr>
          <p:cNvPr id="15426" name="Line 66"/>
          <p:cNvSpPr>
            <a:spLocks noChangeShapeType="1"/>
          </p:cNvSpPr>
          <p:nvPr/>
        </p:nvSpPr>
        <p:spPr bwMode="auto">
          <a:xfrm>
            <a:off x="762000" y="347345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27" name="Line 67"/>
          <p:cNvSpPr>
            <a:spLocks noChangeShapeType="1"/>
          </p:cNvSpPr>
          <p:nvPr/>
        </p:nvSpPr>
        <p:spPr bwMode="auto">
          <a:xfrm>
            <a:off x="762000" y="400685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685800" y="34290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3,5</a:t>
            </a:r>
          </a:p>
        </p:txBody>
      </p:sp>
      <p:sp>
        <p:nvSpPr>
          <p:cNvPr id="15429" name="Text Box 69"/>
          <p:cNvSpPr txBox="1">
            <a:spLocks noChangeArrowheads="1"/>
          </p:cNvSpPr>
          <p:nvPr/>
        </p:nvSpPr>
        <p:spPr bwMode="auto">
          <a:xfrm>
            <a:off x="228600" y="4114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0 </a:t>
            </a: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838200" y="408305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2 </a:t>
            </a:r>
          </a:p>
        </p:txBody>
      </p:sp>
      <p:sp>
        <p:nvSpPr>
          <p:cNvPr id="15432" name="Text Box 72"/>
          <p:cNvSpPr txBox="1">
            <a:spLocks noChangeArrowheads="1"/>
          </p:cNvSpPr>
          <p:nvPr/>
        </p:nvSpPr>
        <p:spPr bwMode="auto">
          <a:xfrm>
            <a:off x="2057400" y="3427413"/>
            <a:ext cx="1219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702</a:t>
            </a:r>
            <a:r>
              <a:rPr lang="en-US" sz="32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5433" name="Line 73"/>
          <p:cNvSpPr>
            <a:spLocks noChangeShapeType="1"/>
          </p:cNvSpPr>
          <p:nvPr/>
        </p:nvSpPr>
        <p:spPr bwMode="auto">
          <a:xfrm>
            <a:off x="3352800" y="3535363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34" name="Line 74"/>
          <p:cNvSpPr>
            <a:spLocks noChangeShapeType="1"/>
          </p:cNvSpPr>
          <p:nvPr/>
        </p:nvSpPr>
        <p:spPr bwMode="auto">
          <a:xfrm>
            <a:off x="3352800" y="3962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35" name="Text Box 75"/>
          <p:cNvSpPr txBox="1">
            <a:spLocks noChangeArrowheads="1"/>
          </p:cNvSpPr>
          <p:nvPr/>
        </p:nvSpPr>
        <p:spPr bwMode="auto">
          <a:xfrm>
            <a:off x="3200400" y="3382963"/>
            <a:ext cx="1143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7,2</a:t>
            </a:r>
          </a:p>
        </p:txBody>
      </p:sp>
      <p:sp>
        <p:nvSpPr>
          <p:cNvPr id="15436" name="Text Box 76"/>
          <p:cNvSpPr txBox="1">
            <a:spLocks noChangeArrowheads="1"/>
          </p:cNvSpPr>
          <p:nvPr/>
        </p:nvSpPr>
        <p:spPr bwMode="auto">
          <a:xfrm>
            <a:off x="2209800" y="3992563"/>
            <a:ext cx="106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540 </a:t>
            </a:r>
          </a:p>
        </p:txBody>
      </p:sp>
      <p:sp>
        <p:nvSpPr>
          <p:cNvPr id="15437" name="Text Box 77"/>
          <p:cNvSpPr txBox="1">
            <a:spLocks noChangeArrowheads="1"/>
          </p:cNvSpPr>
          <p:nvPr/>
        </p:nvSpPr>
        <p:spPr bwMode="auto">
          <a:xfrm>
            <a:off x="3276600" y="4038600"/>
            <a:ext cx="137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97,5 </a:t>
            </a:r>
          </a:p>
        </p:txBody>
      </p:sp>
      <p:sp>
        <p:nvSpPr>
          <p:cNvPr id="15439" name="Text Box 79"/>
          <p:cNvSpPr txBox="1">
            <a:spLocks noChangeArrowheads="1"/>
          </p:cNvSpPr>
          <p:nvPr/>
        </p:nvSpPr>
        <p:spPr bwMode="auto">
          <a:xfrm>
            <a:off x="2438400" y="4602163"/>
            <a:ext cx="106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360 </a:t>
            </a:r>
          </a:p>
        </p:txBody>
      </p:sp>
      <p:sp>
        <p:nvSpPr>
          <p:cNvPr id="15440" name="Line 80"/>
          <p:cNvSpPr>
            <a:spLocks noChangeShapeType="1"/>
          </p:cNvSpPr>
          <p:nvPr/>
        </p:nvSpPr>
        <p:spPr bwMode="auto">
          <a:xfrm>
            <a:off x="1143000" y="3854450"/>
            <a:ext cx="2286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41" name="Line 81"/>
          <p:cNvSpPr>
            <a:spLocks noChangeShapeType="1"/>
          </p:cNvSpPr>
          <p:nvPr/>
        </p:nvSpPr>
        <p:spPr bwMode="auto">
          <a:xfrm>
            <a:off x="3657600" y="3810000"/>
            <a:ext cx="2286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42" name="Text Box 82"/>
          <p:cNvSpPr txBox="1">
            <a:spLocks noChangeArrowheads="1"/>
          </p:cNvSpPr>
          <p:nvPr/>
        </p:nvSpPr>
        <p:spPr bwMode="auto">
          <a:xfrm>
            <a:off x="2514600" y="5135563"/>
            <a:ext cx="106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00 </a:t>
            </a:r>
          </a:p>
        </p:txBody>
      </p:sp>
      <p:sp>
        <p:nvSpPr>
          <p:cNvPr id="15459" name="Text Box 99"/>
          <p:cNvSpPr txBox="1">
            <a:spLocks noChangeArrowheads="1"/>
          </p:cNvSpPr>
          <p:nvPr/>
        </p:nvSpPr>
        <p:spPr bwMode="auto">
          <a:xfrm>
            <a:off x="4648200" y="3459163"/>
            <a:ext cx="914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9</a:t>
            </a:r>
            <a:r>
              <a:rPr lang="en-US" sz="3200" b="1">
                <a:solidFill>
                  <a:srgbClr val="FF0000"/>
                </a:solidFill>
              </a:rPr>
              <a:t>0</a:t>
            </a:r>
            <a:r>
              <a:rPr lang="en-US" sz="3200" b="1">
                <a:solidFill>
                  <a:srgbClr val="660066"/>
                </a:solidFill>
              </a:rPr>
              <a:t> </a:t>
            </a:r>
          </a:p>
        </p:txBody>
      </p:sp>
      <p:sp>
        <p:nvSpPr>
          <p:cNvPr id="15460" name="Line 100"/>
          <p:cNvSpPr>
            <a:spLocks noChangeShapeType="1"/>
          </p:cNvSpPr>
          <p:nvPr/>
        </p:nvSpPr>
        <p:spPr bwMode="auto">
          <a:xfrm>
            <a:off x="5486400" y="347345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61" name="Line 101"/>
          <p:cNvSpPr>
            <a:spLocks noChangeShapeType="1"/>
          </p:cNvSpPr>
          <p:nvPr/>
        </p:nvSpPr>
        <p:spPr bwMode="auto">
          <a:xfrm>
            <a:off x="5486400" y="400685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62" name="Text Box 102"/>
          <p:cNvSpPr txBox="1">
            <a:spLocks noChangeArrowheads="1"/>
          </p:cNvSpPr>
          <p:nvPr/>
        </p:nvSpPr>
        <p:spPr bwMode="auto">
          <a:xfrm>
            <a:off x="5410200" y="34290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4,5</a:t>
            </a:r>
          </a:p>
        </p:txBody>
      </p:sp>
      <p:sp>
        <p:nvSpPr>
          <p:cNvPr id="15463" name="Text Box 103"/>
          <p:cNvSpPr txBox="1">
            <a:spLocks noChangeArrowheads="1"/>
          </p:cNvSpPr>
          <p:nvPr/>
        </p:nvSpPr>
        <p:spPr bwMode="auto">
          <a:xfrm>
            <a:off x="4953000" y="4114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0 </a:t>
            </a:r>
          </a:p>
        </p:txBody>
      </p:sp>
      <p:sp>
        <p:nvSpPr>
          <p:cNvPr id="15464" name="Text Box 104"/>
          <p:cNvSpPr txBox="1">
            <a:spLocks noChangeArrowheads="1"/>
          </p:cNvSpPr>
          <p:nvPr/>
        </p:nvSpPr>
        <p:spPr bwMode="auto">
          <a:xfrm>
            <a:off x="5562600" y="408305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2 </a:t>
            </a:r>
          </a:p>
        </p:txBody>
      </p:sp>
      <p:sp>
        <p:nvSpPr>
          <p:cNvPr id="15465" name="Text Box 105"/>
          <p:cNvSpPr txBox="1">
            <a:spLocks noChangeArrowheads="1"/>
          </p:cNvSpPr>
          <p:nvPr/>
        </p:nvSpPr>
        <p:spPr bwMode="auto">
          <a:xfrm>
            <a:off x="6705600" y="3427413"/>
            <a:ext cx="914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 2</a:t>
            </a:r>
            <a:r>
              <a:rPr lang="en-US" sz="32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5466" name="Line 106"/>
          <p:cNvSpPr>
            <a:spLocks noChangeShapeType="1"/>
          </p:cNvSpPr>
          <p:nvPr/>
        </p:nvSpPr>
        <p:spPr bwMode="auto">
          <a:xfrm>
            <a:off x="7848600" y="3535363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67" name="Line 107"/>
          <p:cNvSpPr>
            <a:spLocks noChangeShapeType="1"/>
          </p:cNvSpPr>
          <p:nvPr/>
        </p:nvSpPr>
        <p:spPr bwMode="auto">
          <a:xfrm>
            <a:off x="7848600" y="3962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68" name="Text Box 108"/>
          <p:cNvSpPr txBox="1">
            <a:spLocks noChangeArrowheads="1"/>
          </p:cNvSpPr>
          <p:nvPr/>
        </p:nvSpPr>
        <p:spPr bwMode="auto">
          <a:xfrm>
            <a:off x="7696200" y="3382963"/>
            <a:ext cx="1143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12,5</a:t>
            </a:r>
          </a:p>
        </p:txBody>
      </p:sp>
      <p:sp>
        <p:nvSpPr>
          <p:cNvPr id="15469" name="Text Box 109"/>
          <p:cNvSpPr txBox="1">
            <a:spLocks noChangeArrowheads="1"/>
          </p:cNvSpPr>
          <p:nvPr/>
        </p:nvSpPr>
        <p:spPr bwMode="auto">
          <a:xfrm>
            <a:off x="6781800" y="3992563"/>
            <a:ext cx="106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200 </a:t>
            </a:r>
          </a:p>
        </p:txBody>
      </p:sp>
      <p:sp>
        <p:nvSpPr>
          <p:cNvPr id="15470" name="Text Box 110"/>
          <p:cNvSpPr txBox="1">
            <a:spLocks noChangeArrowheads="1"/>
          </p:cNvSpPr>
          <p:nvPr/>
        </p:nvSpPr>
        <p:spPr bwMode="auto">
          <a:xfrm>
            <a:off x="7772400" y="4038600"/>
            <a:ext cx="137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0,16 </a:t>
            </a:r>
          </a:p>
        </p:txBody>
      </p:sp>
      <p:sp>
        <p:nvSpPr>
          <p:cNvPr id="15471" name="Text Box 111"/>
          <p:cNvSpPr txBox="1">
            <a:spLocks noChangeArrowheads="1"/>
          </p:cNvSpPr>
          <p:nvPr/>
        </p:nvSpPr>
        <p:spPr bwMode="auto">
          <a:xfrm>
            <a:off x="7010400" y="4602163"/>
            <a:ext cx="106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750 </a:t>
            </a:r>
          </a:p>
        </p:txBody>
      </p:sp>
      <p:sp>
        <p:nvSpPr>
          <p:cNvPr id="15472" name="Line 112"/>
          <p:cNvSpPr>
            <a:spLocks noChangeShapeType="1"/>
          </p:cNvSpPr>
          <p:nvPr/>
        </p:nvSpPr>
        <p:spPr bwMode="auto">
          <a:xfrm>
            <a:off x="5867400" y="3854450"/>
            <a:ext cx="2286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73" name="Line 113"/>
          <p:cNvSpPr>
            <a:spLocks noChangeShapeType="1"/>
          </p:cNvSpPr>
          <p:nvPr/>
        </p:nvSpPr>
        <p:spPr bwMode="auto">
          <a:xfrm>
            <a:off x="8305800" y="3810000"/>
            <a:ext cx="2286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74" name="Text Box 114"/>
          <p:cNvSpPr txBox="1">
            <a:spLocks noChangeArrowheads="1"/>
          </p:cNvSpPr>
          <p:nvPr/>
        </p:nvSpPr>
        <p:spPr bwMode="auto">
          <a:xfrm>
            <a:off x="7162800" y="5135563"/>
            <a:ext cx="106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00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5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5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5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5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5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5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5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5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5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5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5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5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5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5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5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5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5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5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5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5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5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5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5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5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5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5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5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5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5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5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5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5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5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5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/>
      <p:bldP spid="15364" grpId="0"/>
      <p:bldP spid="15365" grpId="0"/>
      <p:bldP spid="15366" grpId="0"/>
      <p:bldP spid="15367" grpId="0"/>
      <p:bldP spid="15368" grpId="0"/>
      <p:bldP spid="15425" grpId="0"/>
      <p:bldP spid="15426" grpId="0" animBg="1"/>
      <p:bldP spid="15427" grpId="0" animBg="1"/>
      <p:bldP spid="15428" grpId="0"/>
      <p:bldP spid="15429" grpId="0"/>
      <p:bldP spid="15430" grpId="0"/>
      <p:bldP spid="15432" grpId="0"/>
      <p:bldP spid="15433" grpId="0" animBg="1"/>
      <p:bldP spid="15434" grpId="0" animBg="1"/>
      <p:bldP spid="15435" grpId="0"/>
      <p:bldP spid="15436" grpId="0"/>
      <p:bldP spid="15437" grpId="0"/>
      <p:bldP spid="15439" grpId="0"/>
      <p:bldP spid="15440" grpId="0" animBg="1"/>
      <p:bldP spid="15441" grpId="0" animBg="1"/>
      <p:bldP spid="15442" grpId="0"/>
      <p:bldP spid="15459" grpId="0"/>
      <p:bldP spid="15460" grpId="0" animBg="1"/>
      <p:bldP spid="15461" grpId="0" animBg="1"/>
      <p:bldP spid="15462" grpId="0"/>
      <p:bldP spid="15463" grpId="0"/>
      <p:bldP spid="15464" grpId="0"/>
      <p:bldP spid="15465" grpId="0"/>
      <p:bldP spid="15466" grpId="0" animBg="1"/>
      <p:bldP spid="15467" grpId="0" animBg="1"/>
      <p:bldP spid="15468" grpId="0"/>
      <p:bldP spid="15469" grpId="0"/>
      <p:bldP spid="15470" grpId="0"/>
      <p:bldP spid="15471" grpId="0"/>
      <p:bldP spid="15472" grpId="0" animBg="1"/>
      <p:bldP spid="15473" grpId="0" animBg="1"/>
      <p:bldP spid="154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FF"/>
            </a:gs>
            <a:gs pos="50000">
              <a:schemeClr val="bg1"/>
            </a:gs>
            <a:gs pos="100000">
              <a:srgbClr val="FF99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5" name="Oval 17"/>
          <p:cNvSpPr>
            <a:spLocks noChangeArrowheads="1"/>
          </p:cNvSpPr>
          <p:nvPr/>
        </p:nvSpPr>
        <p:spPr bwMode="auto">
          <a:xfrm>
            <a:off x="304800" y="228600"/>
            <a:ext cx="3810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3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762000" y="228600"/>
            <a:ext cx="7924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Một thanh sắt dài 0,8m cân nặng 16kg. Hỏi một thanh sắt cùng loại dài 0,18m cân nặng bao nhiêu ki-lô-gam ?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762000" y="1752600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</a:t>
            </a:r>
            <a:r>
              <a:rPr lang="en-US" sz="2800" u="sng">
                <a:solidFill>
                  <a:srgbClr val="000066"/>
                </a:solidFill>
              </a:rPr>
              <a:t>Tóm tắt: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2667000" y="17526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  0,</a:t>
            </a:r>
            <a:r>
              <a:rPr lang="en-US" sz="2800" i="1">
                <a:solidFill>
                  <a:srgbClr val="000066"/>
                </a:solidFill>
              </a:rPr>
              <a:t>8m   :  16kg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2819400" y="2286000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</a:t>
            </a:r>
            <a:r>
              <a:rPr lang="en-US" sz="2800" i="1">
                <a:solidFill>
                  <a:srgbClr val="000066"/>
                </a:solidFill>
              </a:rPr>
              <a:t>0,18m :  … kg?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3733800" y="28194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</a:t>
            </a:r>
            <a:r>
              <a:rPr lang="en-US" sz="2800" i="1">
                <a:solidFill>
                  <a:srgbClr val="660066"/>
                </a:solidFill>
              </a:rPr>
              <a:t>Giải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1524000" y="34290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 </a:t>
            </a:r>
            <a:r>
              <a:rPr lang="en-US" sz="2800" i="1">
                <a:solidFill>
                  <a:srgbClr val="FF0000"/>
                </a:solidFill>
              </a:rPr>
              <a:t>1m thanh sắt </a:t>
            </a:r>
            <a:r>
              <a:rPr lang="vi-VN" sz="2800" i="1">
                <a:solidFill>
                  <a:srgbClr val="FF0000"/>
                </a:solidFill>
              </a:rPr>
              <a:t>đ</a:t>
            </a:r>
            <a:r>
              <a:rPr lang="en-US" sz="2800" i="1">
                <a:solidFill>
                  <a:srgbClr val="FF0000"/>
                </a:solidFill>
              </a:rPr>
              <a:t>ó cân nặng là:</a:t>
            </a: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1524000" y="41148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 </a:t>
            </a:r>
            <a:r>
              <a:rPr lang="en-US" sz="2800" i="1">
                <a:solidFill>
                  <a:srgbClr val="FF0000"/>
                </a:solidFill>
              </a:rPr>
              <a:t>16 : 0,8 = 20 (kg)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524000" y="47244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 </a:t>
            </a:r>
            <a:r>
              <a:rPr lang="en-US" sz="2800" i="1">
                <a:solidFill>
                  <a:srgbClr val="FF0000"/>
                </a:solidFill>
              </a:rPr>
              <a:t>Thanh sắt cùng loại dài 0,18m nặng là: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1524000" y="53340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 </a:t>
            </a:r>
            <a:r>
              <a:rPr lang="en-US" sz="2800" i="1">
                <a:solidFill>
                  <a:srgbClr val="FF0000"/>
                </a:solidFill>
              </a:rPr>
              <a:t>20 x 0,18 = 3,6 (kg)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1524000" y="60198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 </a:t>
            </a:r>
            <a:r>
              <a:rPr lang="en-US" sz="2800" i="1">
                <a:solidFill>
                  <a:srgbClr val="FF0000"/>
                </a:solidFill>
              </a:rPr>
              <a:t>Đáp số: 3,6kg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5" grpId="0" animBg="1"/>
      <p:bldP spid="17426" grpId="0"/>
      <p:bldP spid="17427" grpId="0"/>
      <p:bldP spid="17428" grpId="0"/>
      <p:bldP spid="17429" grpId="0"/>
      <p:bldP spid="17430" grpId="0"/>
      <p:bldP spid="17431" grpId="0"/>
      <p:bldP spid="17436" grpId="0"/>
      <p:bldP spid="17437" grpId="0"/>
      <p:bldP spid="17438" grpId="0"/>
      <p:bldP spid="174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ctre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381000"/>
            <a:ext cx="4648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5" descr="4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3048000"/>
            <a:ext cx="2057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229600" y="6096000"/>
            <a:ext cx="914400" cy="7620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4348" name="Picture 12" descr="GIFTBX6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81600" y="2895600"/>
            <a:ext cx="9144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9" name="Picture 13" descr="GIFTBOX5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86200" y="2971800"/>
            <a:ext cx="990600" cy="84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0" name="Picture 14" descr="GIFTBOX3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495800" y="1676400"/>
            <a:ext cx="9144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2" name="Picture 16" descr="images[3]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486400" y="4038600"/>
            <a:ext cx="9144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3" name="Picture 17" descr="images[2]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191000" y="426720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5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5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3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5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9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85800" y="1219200"/>
            <a:ext cx="7924800" cy="3657600"/>
          </a:xfrm>
          <a:prstGeom prst="cloudCallout">
            <a:avLst>
              <a:gd name="adj1" fmla="val -37301"/>
              <a:gd name="adj2" fmla="val 70227"/>
            </a:avLst>
          </a:prstGeom>
          <a:solidFill>
            <a:srgbClr val="F4AD7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Muốn chia  một số tự nhiên cho 0,1 ; 0,01 ; … bạn làm nh</a:t>
            </a:r>
            <a:r>
              <a:rPr lang="vi-VN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thế nào?</a:t>
            </a:r>
          </a:p>
        </p:txBody>
      </p:sp>
      <p:sp>
        <p:nvSpPr>
          <p:cNvPr id="14339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62900" y="5981700"/>
            <a:ext cx="6858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676400" y="3962400"/>
            <a:ext cx="73152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 i="1">
                <a:solidFill>
                  <a:srgbClr val="FF0000"/>
                </a:solidFill>
              </a:rPr>
              <a:t>    Muốn chia  một số tự nhiên cho 0,1 ; 0,01 ; …</a:t>
            </a:r>
            <a:br>
              <a:rPr lang="en-US" sz="2800" b="1" i="1">
                <a:solidFill>
                  <a:srgbClr val="FF0000"/>
                </a:solidFill>
              </a:rPr>
            </a:br>
            <a:r>
              <a:rPr lang="en-US" sz="2800" b="1" i="1">
                <a:solidFill>
                  <a:srgbClr val="FF0000"/>
                </a:solidFill>
              </a:rPr>
              <a:t>ta chỉ việc thêm vào bên phải số </a:t>
            </a:r>
            <a:r>
              <a:rPr lang="vi-VN" sz="2800" b="1" i="1">
                <a:solidFill>
                  <a:srgbClr val="FF0000"/>
                </a:solidFill>
              </a:rPr>
              <a:t>đ</a:t>
            </a:r>
            <a:r>
              <a:rPr lang="en-US" sz="2800" b="1" i="1">
                <a:solidFill>
                  <a:srgbClr val="FF0000"/>
                </a:solidFill>
              </a:rPr>
              <a:t>ó lần l</a:t>
            </a:r>
            <a:r>
              <a:rPr lang="vi-VN" sz="2800" b="1" i="1">
                <a:solidFill>
                  <a:srgbClr val="FF0000"/>
                </a:solidFill>
              </a:rPr>
              <a:t>ư</a:t>
            </a:r>
            <a:r>
              <a:rPr lang="en-US" sz="2800" b="1" i="1">
                <a:solidFill>
                  <a:srgbClr val="FF0000"/>
                </a:solidFill>
              </a:rPr>
              <a:t>ợt </a:t>
            </a:r>
            <a:br>
              <a:rPr lang="en-US" sz="2800" b="1" i="1">
                <a:solidFill>
                  <a:srgbClr val="FF0000"/>
                </a:solidFill>
              </a:rPr>
            </a:br>
            <a:r>
              <a:rPr lang="en-US" sz="2800" b="1" i="1">
                <a:solidFill>
                  <a:srgbClr val="FF0000"/>
                </a:solidFill>
              </a:rPr>
              <a:t>một ; hai ; … chữ số 0.</a:t>
            </a:r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838200" y="2514600"/>
            <a:ext cx="7924800" cy="2209800"/>
          </a:xfrm>
          <a:prstGeom prst="cloudCallout">
            <a:avLst>
              <a:gd name="adj1" fmla="val -32250"/>
              <a:gd name="adj2" fmla="val 94685"/>
            </a:avLst>
          </a:prstGeom>
          <a:solidFill>
            <a:srgbClr val="F4AD7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Phần th</a:t>
            </a:r>
            <a:r>
              <a:rPr lang="vi-VN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ởng của bạn là một quyển vở.</a:t>
            </a:r>
          </a:p>
        </p:txBody>
      </p:sp>
      <p:pic>
        <p:nvPicPr>
          <p:cNvPr id="14342" name="Picture 9" descr="GIFTBOX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638800"/>
            <a:ext cx="1981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Rectangle 10"/>
          <p:cNvSpPr>
            <a:spLocks noChangeArrowheads="1"/>
          </p:cNvSpPr>
          <p:nvPr/>
        </p:nvSpPr>
        <p:spPr bwMode="auto">
          <a:xfrm>
            <a:off x="1981200" y="640080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4" grpId="1" animBg="1"/>
      <p:bldP spid="18439" grpId="0" animBg="1"/>
      <p:bldP spid="18439" grpId="1" animBg="1"/>
      <p:bldP spid="1844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533400" y="1219200"/>
            <a:ext cx="7620000" cy="2743200"/>
          </a:xfrm>
          <a:prstGeom prst="cloudCallout">
            <a:avLst>
              <a:gd name="adj1" fmla="val -45292"/>
              <a:gd name="adj2" fmla="val 117593"/>
            </a:avLst>
          </a:prstGeom>
          <a:solidFill>
            <a:srgbClr val="F4AD7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32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Muốn chia  một số tự nhiên cho một số thập phân ta làm nh</a:t>
            </a:r>
            <a:r>
              <a:rPr lang="vi-VN" sz="32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2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thế nào?</a:t>
            </a:r>
          </a:p>
        </p:txBody>
      </p:sp>
      <p:sp>
        <p:nvSpPr>
          <p:cNvPr id="15363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62900" y="5981700"/>
            <a:ext cx="6858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990600" y="6324600"/>
            <a:ext cx="22098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304800" y="2743200"/>
            <a:ext cx="8610600" cy="4038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2600" i="1">
                <a:solidFill>
                  <a:srgbClr val="000066"/>
                </a:solidFill>
                <a:latin typeface="Arial"/>
              </a:rPr>
              <a:t>Muốn chia một số tự nhiên cho một số thập phân ta </a:t>
            </a:r>
            <a:br>
              <a:rPr lang="en-US" sz="2600" i="1">
                <a:solidFill>
                  <a:srgbClr val="000066"/>
                </a:solidFill>
                <a:latin typeface="Arial"/>
              </a:rPr>
            </a:br>
            <a:r>
              <a:rPr lang="en-US" sz="2600" i="1">
                <a:solidFill>
                  <a:srgbClr val="000066"/>
                </a:solidFill>
                <a:latin typeface="Arial"/>
              </a:rPr>
              <a:t>làm nh</a:t>
            </a:r>
            <a:r>
              <a:rPr lang="vi-VN" sz="2600" i="1">
                <a:solidFill>
                  <a:srgbClr val="000066"/>
                </a:solidFill>
                <a:latin typeface="Arial"/>
              </a:rPr>
              <a:t>ư</a:t>
            </a:r>
            <a:r>
              <a:rPr lang="en-US" sz="2600" i="1">
                <a:solidFill>
                  <a:srgbClr val="000066"/>
                </a:solidFill>
                <a:latin typeface="Arial"/>
              </a:rPr>
              <a:t> sau:</a:t>
            </a:r>
          </a:p>
          <a:p>
            <a:pPr>
              <a:buFontTx/>
              <a:buChar char="-"/>
              <a:defRPr/>
            </a:pPr>
            <a:r>
              <a:rPr lang="en-US" sz="2600" i="1">
                <a:solidFill>
                  <a:srgbClr val="FF0000"/>
                </a:solidFill>
                <a:latin typeface="Arial"/>
              </a:rPr>
              <a:t> Đếm xem có bao nhiêu chữ số ở phần thập phân </a:t>
            </a:r>
            <a:br>
              <a:rPr lang="en-US" sz="2600" i="1">
                <a:solidFill>
                  <a:srgbClr val="FF0000"/>
                </a:solidFill>
                <a:latin typeface="Arial"/>
              </a:rPr>
            </a:br>
            <a:r>
              <a:rPr lang="en-US" sz="2600" i="1">
                <a:solidFill>
                  <a:srgbClr val="FF0000"/>
                </a:solidFill>
                <a:latin typeface="Arial"/>
              </a:rPr>
              <a:t> của số chia thì viết thêm vào bên phải số bị chia </a:t>
            </a:r>
            <a:br>
              <a:rPr lang="en-US" sz="2600" i="1">
                <a:solidFill>
                  <a:srgbClr val="FF0000"/>
                </a:solidFill>
                <a:latin typeface="Arial"/>
              </a:rPr>
            </a:br>
            <a:r>
              <a:rPr lang="en-US" sz="2600" i="1">
                <a:solidFill>
                  <a:srgbClr val="FF0000"/>
                </a:solidFill>
                <a:latin typeface="Arial"/>
              </a:rPr>
              <a:t> bấy nhiêu chữ số 0.</a:t>
            </a:r>
          </a:p>
          <a:p>
            <a:pPr>
              <a:buFontTx/>
              <a:buChar char="-"/>
              <a:defRPr/>
            </a:pPr>
            <a:r>
              <a:rPr lang="en-US" sz="2600" i="1">
                <a:solidFill>
                  <a:srgbClr val="FF0000"/>
                </a:solidFill>
                <a:latin typeface="Arial"/>
              </a:rPr>
              <a:t> Bỏ dấu phẩy ở số chia rồi thực hiện phép chia</a:t>
            </a:r>
            <a:br>
              <a:rPr lang="en-US" sz="2600" i="1">
                <a:solidFill>
                  <a:srgbClr val="FF0000"/>
                </a:solidFill>
                <a:latin typeface="Arial"/>
              </a:rPr>
            </a:br>
            <a:r>
              <a:rPr lang="en-US" sz="2600" i="1">
                <a:solidFill>
                  <a:srgbClr val="FF0000"/>
                </a:solidFill>
                <a:latin typeface="Arial"/>
              </a:rPr>
              <a:t> nh</a:t>
            </a:r>
            <a:r>
              <a:rPr lang="vi-VN" sz="2600" i="1">
                <a:solidFill>
                  <a:srgbClr val="FF0000"/>
                </a:solidFill>
                <a:latin typeface="Arial"/>
              </a:rPr>
              <a:t>ư</a:t>
            </a:r>
            <a:r>
              <a:rPr lang="en-US" sz="2600" i="1">
                <a:solidFill>
                  <a:srgbClr val="FF0000"/>
                </a:solidFill>
                <a:latin typeface="Arial"/>
              </a:rPr>
              <a:t> chia các số tự nhiên.</a:t>
            </a:r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>
            <a:off x="0" y="2057400"/>
            <a:ext cx="7620000" cy="2057400"/>
          </a:xfrm>
          <a:prstGeom prst="cloudCallout">
            <a:avLst>
              <a:gd name="adj1" fmla="val -36292"/>
              <a:gd name="adj2" fmla="val 134569"/>
            </a:avLst>
          </a:prstGeom>
          <a:solidFill>
            <a:srgbClr val="F4AD7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32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Phần th</a:t>
            </a:r>
            <a:r>
              <a:rPr lang="vi-VN" sz="32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2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ởng của bạn là một chiếc th</a:t>
            </a:r>
            <a:r>
              <a:rPr lang="vi-VN" sz="32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2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ớc kẻ.</a:t>
            </a:r>
          </a:p>
        </p:txBody>
      </p:sp>
      <p:pic>
        <p:nvPicPr>
          <p:cNvPr id="15367" name="Picture 10" descr="GIFTBX6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019800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64" grpId="0" animBg="1"/>
      <p:bldP spid="19464" grpId="1" animBg="1"/>
      <p:bldP spid="1946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76200" y="1447800"/>
            <a:ext cx="8839200" cy="4572000"/>
          </a:xfrm>
          <a:prstGeom prst="cloudCallout">
            <a:avLst>
              <a:gd name="adj1" fmla="val -31500"/>
              <a:gd name="adj2" fmla="val 44722"/>
            </a:avLst>
          </a:prstGeom>
          <a:solidFill>
            <a:srgbClr val="F4AD7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Phép chia sau </a:t>
            </a:r>
            <a:r>
              <a:rPr lang="vi-VN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úng hay sai? Sai ở </a:t>
            </a:r>
            <a:r>
              <a:rPr lang="vi-VN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âu?</a:t>
            </a:r>
          </a:p>
        </p:txBody>
      </p:sp>
      <p:sp>
        <p:nvSpPr>
          <p:cNvPr id="16387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62900" y="5981700"/>
            <a:ext cx="6858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905000" y="3946525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50 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2743200" y="3960813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2743200" y="44942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667000" y="3916363"/>
            <a:ext cx="1143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0,25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209800" y="4602163"/>
            <a:ext cx="53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0 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2819400" y="4570413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2 </a:t>
            </a:r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3048000" y="4341813"/>
            <a:ext cx="2286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1600200" y="3352800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5 : 0,25 = ? 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5105400" y="3946525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500 </a:t>
            </a:r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5943600" y="3960813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5943600" y="44942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5867400" y="3916363"/>
            <a:ext cx="1143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0,25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5334000" y="4602163"/>
            <a:ext cx="762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00 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5791200" y="4570413"/>
            <a:ext cx="1219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20 </a:t>
            </a:r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6248400" y="4341813"/>
            <a:ext cx="2286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AutoShape 22"/>
          <p:cNvSpPr>
            <a:spLocks noChangeArrowheads="1"/>
          </p:cNvSpPr>
          <p:nvPr/>
        </p:nvSpPr>
        <p:spPr bwMode="auto">
          <a:xfrm>
            <a:off x="4191000" y="4191000"/>
            <a:ext cx="609600" cy="4572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AutoShape 23"/>
          <p:cNvSpPr>
            <a:spLocks noChangeArrowheads="1"/>
          </p:cNvSpPr>
          <p:nvPr/>
        </p:nvSpPr>
        <p:spPr bwMode="auto">
          <a:xfrm>
            <a:off x="304800" y="2286000"/>
            <a:ext cx="8839200" cy="2133600"/>
          </a:xfrm>
          <a:prstGeom prst="cloudCallout">
            <a:avLst>
              <a:gd name="adj1" fmla="val -37644"/>
              <a:gd name="adj2" fmla="val 106102"/>
            </a:avLst>
          </a:prstGeom>
          <a:solidFill>
            <a:srgbClr val="F4AD7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Phần th</a:t>
            </a:r>
            <a:r>
              <a:rPr lang="vi-VN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ởng của bạn là một </a:t>
            </a:r>
            <a:r>
              <a:rPr lang="vi-VN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iểm </a:t>
            </a:r>
            <a:r>
              <a:rPr 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10</a:t>
            </a:r>
            <a:r>
              <a:rPr lang="en-US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</a:t>
            </a:r>
          </a:p>
        </p:txBody>
      </p:sp>
      <p:pic>
        <p:nvPicPr>
          <p:cNvPr id="16405" name="Picture 24" descr="images[3]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867400"/>
            <a:ext cx="137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6" name="Rectangle 26"/>
          <p:cNvSpPr>
            <a:spLocks noChangeArrowheads="1"/>
          </p:cNvSpPr>
          <p:nvPr/>
        </p:nvSpPr>
        <p:spPr bwMode="auto">
          <a:xfrm>
            <a:off x="1295400" y="6400800"/>
            <a:ext cx="1981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6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3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6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9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2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5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8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1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4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7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0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3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6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9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2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5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8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1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6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  <p:bldP spid="20482" grpId="1" animBg="1"/>
      <p:bldP spid="20487" grpId="0"/>
      <p:bldP spid="20488" grpId="0" animBg="1"/>
      <p:bldP spid="20488" grpId="1" animBg="1"/>
      <p:bldP spid="20489" grpId="0" animBg="1"/>
      <p:bldP spid="20489" grpId="1" animBg="1"/>
      <p:bldP spid="20490" grpId="0"/>
      <p:bldP spid="20491" grpId="0"/>
      <p:bldP spid="20492" grpId="0"/>
      <p:bldP spid="20493" grpId="0" animBg="1"/>
      <p:bldP spid="20493" grpId="1" animBg="1"/>
      <p:bldP spid="20494" grpId="0"/>
      <p:bldP spid="20495" grpId="0"/>
      <p:bldP spid="20496" grpId="0" animBg="1"/>
      <p:bldP spid="20496" grpId="1" animBg="1"/>
      <p:bldP spid="20497" grpId="0" animBg="1"/>
      <p:bldP spid="20497" grpId="1" animBg="1"/>
      <p:bldP spid="20498" grpId="0"/>
      <p:bldP spid="20499" grpId="0"/>
      <p:bldP spid="20500" grpId="0"/>
      <p:bldP spid="20501" grpId="0" animBg="1"/>
      <p:bldP spid="20501" grpId="1" animBg="1"/>
      <p:bldP spid="20502" grpId="0" animBg="1"/>
      <p:bldP spid="20502" grpId="1" animBg="1"/>
      <p:bldP spid="2050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76200" y="1447800"/>
            <a:ext cx="8839200" cy="4953000"/>
          </a:xfrm>
          <a:prstGeom prst="cloudCallout">
            <a:avLst>
              <a:gd name="adj1" fmla="val -28593"/>
              <a:gd name="adj2" fmla="val 39167"/>
            </a:avLst>
          </a:prstGeom>
          <a:solidFill>
            <a:srgbClr val="F4AD7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Phép chia sau </a:t>
            </a:r>
            <a:r>
              <a:rPr lang="vi-VN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úng hay sai? Sai ở </a:t>
            </a:r>
            <a:r>
              <a:rPr lang="vi-VN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âu?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447800" y="3946525"/>
            <a:ext cx="137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24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2743200" y="3960813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743200" y="44942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667000" y="3916363"/>
            <a:ext cx="1143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1,2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600200" y="4602163"/>
            <a:ext cx="1371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0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2590800" y="4570413"/>
            <a:ext cx="1219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2</a:t>
            </a: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124200" y="4341813"/>
            <a:ext cx="2286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1600200" y="3352800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24 : 1,2 = ? 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5105400" y="3946525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240 </a:t>
            </a:r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6019800" y="3962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6019800" y="4495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943600" y="391795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1,2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5334000" y="4602163"/>
            <a:ext cx="762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00 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5867400" y="45720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20 </a:t>
            </a:r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6400800" y="4343400"/>
            <a:ext cx="2286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4" name="AutoShape 20"/>
          <p:cNvSpPr>
            <a:spLocks noChangeArrowheads="1"/>
          </p:cNvSpPr>
          <p:nvPr/>
        </p:nvSpPr>
        <p:spPr bwMode="auto">
          <a:xfrm>
            <a:off x="4191000" y="4191000"/>
            <a:ext cx="609600" cy="4572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5" name="AutoShape 21"/>
          <p:cNvSpPr>
            <a:spLocks noChangeArrowheads="1"/>
          </p:cNvSpPr>
          <p:nvPr/>
        </p:nvSpPr>
        <p:spPr bwMode="auto">
          <a:xfrm>
            <a:off x="0" y="2133600"/>
            <a:ext cx="8839200" cy="2133600"/>
          </a:xfrm>
          <a:prstGeom prst="cloudCallout">
            <a:avLst>
              <a:gd name="adj1" fmla="val -28593"/>
              <a:gd name="adj2" fmla="val 106102"/>
            </a:avLst>
          </a:prstGeom>
          <a:solidFill>
            <a:srgbClr val="F4AD7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Phần th</a:t>
            </a:r>
            <a:r>
              <a:rPr lang="vi-VN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6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ởng của bạn là một hộp sáp màu.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5334000" y="51054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 0 </a:t>
            </a:r>
          </a:p>
        </p:txBody>
      </p:sp>
      <p:sp>
        <p:nvSpPr>
          <p:cNvPr id="17429" name="AutoShape 2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772400" y="5981700"/>
            <a:ext cx="6858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7430" name="Picture 25" descr="images[2]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791200"/>
            <a:ext cx="152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31" name="Rectangle 26"/>
          <p:cNvSpPr>
            <a:spLocks noChangeArrowheads="1"/>
          </p:cNvSpPr>
          <p:nvPr/>
        </p:nvSpPr>
        <p:spPr bwMode="auto">
          <a:xfrm>
            <a:off x="1295400" y="6400800"/>
            <a:ext cx="1981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6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6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9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2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5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8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1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4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7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0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3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6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9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2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5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8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1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4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7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2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nimBg="1"/>
      <p:bldP spid="26626" grpId="1" animBg="1"/>
      <p:bldP spid="26629" grpId="0"/>
      <p:bldP spid="26629" grpId="1"/>
      <p:bldP spid="26630" grpId="0" animBg="1"/>
      <p:bldP spid="26630" grpId="1" animBg="1"/>
      <p:bldP spid="26631" grpId="0" animBg="1"/>
      <p:bldP spid="26631" grpId="1" animBg="1"/>
      <p:bldP spid="26632" grpId="0"/>
      <p:bldP spid="26632" grpId="1"/>
      <p:bldP spid="26633" grpId="0"/>
      <p:bldP spid="26633" grpId="1"/>
      <p:bldP spid="26634" grpId="0"/>
      <p:bldP spid="26634" grpId="1"/>
      <p:bldP spid="26635" grpId="0" animBg="1"/>
      <p:bldP spid="26635" grpId="1" animBg="1"/>
      <p:bldP spid="26636" grpId="0"/>
      <p:bldP spid="26636" grpId="1"/>
      <p:bldP spid="26637" grpId="0"/>
      <p:bldP spid="26637" grpId="1"/>
      <p:bldP spid="26638" grpId="0" animBg="1"/>
      <p:bldP spid="26638" grpId="1" animBg="1"/>
      <p:bldP spid="26639" grpId="0" animBg="1"/>
      <p:bldP spid="26639" grpId="1" animBg="1"/>
      <p:bldP spid="26640" grpId="0"/>
      <p:bldP spid="26640" grpId="1"/>
      <p:bldP spid="26641" grpId="0"/>
      <p:bldP spid="26641" grpId="1"/>
      <p:bldP spid="26642" grpId="0"/>
      <p:bldP spid="26642" grpId="1"/>
      <p:bldP spid="26643" grpId="0" animBg="1"/>
      <p:bldP spid="26643" grpId="1" animBg="1"/>
      <p:bldP spid="26644" grpId="0" animBg="1"/>
      <p:bldP spid="26644" grpId="1" animBg="1"/>
      <p:bldP spid="26645" grpId="0" animBg="1"/>
      <p:bldP spid="26647" grpId="0"/>
      <p:bldP spid="26647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85800" y="1219200"/>
            <a:ext cx="7924800" cy="3657600"/>
          </a:xfrm>
          <a:prstGeom prst="cloudCallout">
            <a:avLst>
              <a:gd name="adj1" fmla="val -40546"/>
              <a:gd name="adj2" fmla="val 74912"/>
            </a:avLst>
          </a:prstGeom>
          <a:solidFill>
            <a:srgbClr val="F4AD7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32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Khi chia một số tự nhiên cho một số thập phân bạn cần l</a:t>
            </a:r>
            <a:r>
              <a:rPr lang="vi-VN" sz="32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2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u ý </a:t>
            </a:r>
            <a:r>
              <a:rPr lang="vi-VN" sz="32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2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iều gì?</a:t>
            </a:r>
          </a:p>
        </p:txBody>
      </p:sp>
      <p:sp>
        <p:nvSpPr>
          <p:cNvPr id="1843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62900" y="5981700"/>
            <a:ext cx="6858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219200" y="4191000"/>
            <a:ext cx="75438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 i="1">
                <a:solidFill>
                  <a:srgbClr val="FF0000"/>
                </a:solidFill>
              </a:rPr>
              <a:t>    Khi chia một số tự nhiên cho một số thập phân</a:t>
            </a:r>
            <a:br>
              <a:rPr lang="en-US" sz="2400" b="1" i="1">
                <a:solidFill>
                  <a:srgbClr val="FF0000"/>
                </a:solidFill>
              </a:rPr>
            </a:br>
            <a:r>
              <a:rPr lang="en-US" sz="2400" b="1" i="1">
                <a:solidFill>
                  <a:srgbClr val="FF0000"/>
                </a:solidFill>
              </a:rPr>
              <a:t>ta cần l</a:t>
            </a:r>
            <a:r>
              <a:rPr lang="vi-VN" sz="2400" b="1" i="1">
                <a:solidFill>
                  <a:srgbClr val="FF0000"/>
                </a:solidFill>
              </a:rPr>
              <a:t>ư</a:t>
            </a:r>
            <a:r>
              <a:rPr lang="en-US" sz="2400" b="1" i="1">
                <a:solidFill>
                  <a:srgbClr val="FF0000"/>
                </a:solidFill>
              </a:rPr>
              <a:t>u ý phần thập phân của số chia có bao </a:t>
            </a:r>
            <a:br>
              <a:rPr lang="en-US" sz="2400" b="1" i="1">
                <a:solidFill>
                  <a:srgbClr val="FF0000"/>
                </a:solidFill>
              </a:rPr>
            </a:br>
            <a:r>
              <a:rPr lang="en-US" sz="2400" b="1" i="1">
                <a:solidFill>
                  <a:srgbClr val="FF0000"/>
                </a:solidFill>
              </a:rPr>
              <a:t>nhiêu chữ số thì viết thêm vào bên phải số bị chia</a:t>
            </a:r>
            <a:br>
              <a:rPr lang="en-US" sz="2400" b="1" i="1">
                <a:solidFill>
                  <a:srgbClr val="FF0000"/>
                </a:solidFill>
              </a:rPr>
            </a:br>
            <a:r>
              <a:rPr lang="en-US" sz="2400" b="1" i="1">
                <a:solidFill>
                  <a:srgbClr val="FF0000"/>
                </a:solidFill>
              </a:rPr>
              <a:t>bấy nhiêu chữ số 0.</a:t>
            </a:r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685800" y="2743200"/>
            <a:ext cx="7924800" cy="2209800"/>
          </a:xfrm>
          <a:prstGeom prst="cloudCallout">
            <a:avLst>
              <a:gd name="adj1" fmla="val -42347"/>
              <a:gd name="adj2" fmla="val 101148"/>
            </a:avLst>
          </a:prstGeom>
          <a:solidFill>
            <a:srgbClr val="F4AD7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32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Phần th</a:t>
            </a:r>
            <a:r>
              <a:rPr lang="vi-VN" sz="32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200">
                <a:solidFill>
                  <a:srgbClr val="6B04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ởng của bạn là một quyển vở.</a:t>
            </a:r>
          </a:p>
        </p:txBody>
      </p:sp>
      <p:pic>
        <p:nvPicPr>
          <p:cNvPr id="18438" name="Picture 6" descr="GIFTBOX5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7912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143000" y="6324600"/>
            <a:ext cx="21336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/>
      <p:bldP spid="30722" grpId="1" animBg="1"/>
      <p:bldP spid="30724" grpId="0" animBg="1"/>
      <p:bldP spid="30724" grpId="1" animBg="1"/>
      <p:bldP spid="307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FF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3657600" y="990600"/>
            <a:ext cx="3657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66"/>
                </a:solidFill>
              </a:rPr>
              <a:t>(25 x 5 ) : (4 x 5)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3581400" y="2101850"/>
            <a:ext cx="426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0066"/>
                </a:solidFill>
              </a:rPr>
              <a:t>(4,2 x 10 ) : (7 x 10)</a:t>
            </a: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505200" y="3168650"/>
            <a:ext cx="563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66"/>
                </a:solidFill>
              </a:rPr>
              <a:t> (37,8 x 100) : (9 x 100)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762000" y="1066800"/>
            <a:ext cx="289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66"/>
                </a:solidFill>
              </a:rPr>
              <a:t>   25 : 4</a:t>
            </a:r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762000" y="2071688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66"/>
                </a:solidFill>
              </a:rPr>
              <a:t>   4,2 : 7</a:t>
            </a:r>
          </a:p>
        </p:txBody>
      </p:sp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762000" y="3108325"/>
            <a:ext cx="213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66"/>
                </a:solidFill>
              </a:rPr>
              <a:t> 37,8 : 9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2743200" y="10668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29714" name="AutoShape 18"/>
          <p:cNvSpPr>
            <a:spLocks noChangeArrowheads="1"/>
          </p:cNvSpPr>
          <p:nvPr/>
        </p:nvSpPr>
        <p:spPr bwMode="auto">
          <a:xfrm>
            <a:off x="381000" y="4114800"/>
            <a:ext cx="8382000" cy="22098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bg1"/>
              </a:gs>
              <a:gs pos="100000">
                <a:srgbClr val="ACD2F2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i="1">
                <a:solidFill>
                  <a:srgbClr val="FF0000"/>
                </a:solidFill>
              </a:rPr>
              <a:t>Khi nhân số bị chia và số chia với cùng </a:t>
            </a:r>
            <a:br>
              <a:rPr lang="en-US" sz="3200" b="1" i="1">
                <a:solidFill>
                  <a:srgbClr val="FF0000"/>
                </a:solidFill>
              </a:rPr>
            </a:br>
            <a:r>
              <a:rPr lang="en-US" sz="3200" b="1" i="1">
                <a:solidFill>
                  <a:srgbClr val="FF0000"/>
                </a:solidFill>
              </a:rPr>
              <a:t>một số khác 0 thì th</a:t>
            </a:r>
            <a:r>
              <a:rPr lang="vi-VN" sz="3200" b="1" i="1">
                <a:solidFill>
                  <a:srgbClr val="FF0000"/>
                </a:solidFill>
              </a:rPr>
              <a:t>ươ</a:t>
            </a:r>
            <a:r>
              <a:rPr lang="en-US" sz="3200" b="1" i="1">
                <a:solidFill>
                  <a:srgbClr val="FF0000"/>
                </a:solidFill>
              </a:rPr>
              <a:t>ng không thay </a:t>
            </a:r>
            <a:r>
              <a:rPr lang="vi-VN" sz="3200" b="1" i="1">
                <a:solidFill>
                  <a:srgbClr val="FF0000"/>
                </a:solidFill>
              </a:rPr>
              <a:t>đ</a:t>
            </a:r>
            <a:r>
              <a:rPr lang="en-US" sz="3200" b="1" i="1">
                <a:solidFill>
                  <a:srgbClr val="FF0000"/>
                </a:solidFill>
              </a:rPr>
              <a:t>ổi.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2743200" y="20574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2743200" y="31242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7" grpId="0"/>
      <p:bldP spid="29714" grpId="0" animBg="1"/>
      <p:bldP spid="29716" grpId="0"/>
      <p:bldP spid="297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81000" y="608013"/>
            <a:ext cx="81534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66"/>
                </a:solidFill>
              </a:rPr>
              <a:t>Ví dụ </a:t>
            </a:r>
            <a:r>
              <a:rPr lang="en-US" sz="2800">
                <a:solidFill>
                  <a:srgbClr val="000066"/>
                </a:solidFill>
              </a:rPr>
              <a:t>: Một mảnh v</a:t>
            </a:r>
            <a:r>
              <a:rPr lang="vi-VN" sz="2800">
                <a:solidFill>
                  <a:srgbClr val="000066"/>
                </a:solidFill>
              </a:rPr>
              <a:t>ư</a:t>
            </a:r>
            <a:r>
              <a:rPr lang="en-US" sz="2800">
                <a:solidFill>
                  <a:srgbClr val="000066"/>
                </a:solidFill>
              </a:rPr>
              <a:t>ờn hình chữ nhật có diện tích là 57m</a:t>
            </a:r>
            <a:r>
              <a:rPr lang="en-US" sz="2800" baseline="30000">
                <a:solidFill>
                  <a:srgbClr val="000066"/>
                </a:solidFill>
              </a:rPr>
              <a:t>2</a:t>
            </a:r>
            <a:r>
              <a:rPr lang="en-US" sz="2800">
                <a:solidFill>
                  <a:srgbClr val="000066"/>
                </a:solidFill>
              </a:rPr>
              <a:t>, chiều dài 9,5m. Hỏi chiều rộng của mảnh v</a:t>
            </a:r>
            <a:r>
              <a:rPr lang="vi-VN" sz="2800">
                <a:solidFill>
                  <a:srgbClr val="000066"/>
                </a:solidFill>
              </a:rPr>
              <a:t>ư</a:t>
            </a:r>
            <a:r>
              <a:rPr lang="en-US" sz="2800">
                <a:solidFill>
                  <a:srgbClr val="000066"/>
                </a:solidFill>
              </a:rPr>
              <a:t>ờn là bao nhiêu mét?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438400" y="2971800"/>
            <a:ext cx="518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57 : 9,5 = ? (m)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457200" y="2286000"/>
            <a:ext cx="502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Ta phải thực hiện phép chia: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/>
      <p:bldP spid="317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838200" y="533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57200" y="515938"/>
            <a:ext cx="822960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600" b="1">
              <a:solidFill>
                <a:srgbClr val="000066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0066"/>
                </a:solidFill>
              </a:rPr>
              <a:t>Toán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-457200" y="2133600"/>
            <a:ext cx="10058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CHIA MỘT SỐ TỰ NHIÊN CHO MỘT SỐ </a:t>
            </a:r>
            <a:br>
              <a:rPr lang="en-US" sz="3600" b="1">
                <a:solidFill>
                  <a:srgbClr val="FF0000"/>
                </a:solidFill>
              </a:rPr>
            </a:br>
            <a:r>
              <a:rPr lang="en-US" sz="3600" b="1">
                <a:solidFill>
                  <a:srgbClr val="FF0000"/>
                </a:solidFill>
              </a:rPr>
              <a:t>THẬP PHÂN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FF"/>
            </a:gs>
            <a:gs pos="50000">
              <a:schemeClr val="bg1"/>
            </a:gs>
            <a:gs pos="100000">
              <a:srgbClr val="FF99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81000" y="608013"/>
            <a:ext cx="81534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66"/>
                </a:solidFill>
              </a:rPr>
              <a:t>Ví dụ 1</a:t>
            </a:r>
            <a:r>
              <a:rPr lang="en-US" sz="2800">
                <a:solidFill>
                  <a:srgbClr val="000066"/>
                </a:solidFill>
              </a:rPr>
              <a:t>: Một mảnh v</a:t>
            </a:r>
            <a:r>
              <a:rPr lang="vi-VN" sz="2800">
                <a:solidFill>
                  <a:srgbClr val="000066"/>
                </a:solidFill>
              </a:rPr>
              <a:t>ư</a:t>
            </a:r>
            <a:r>
              <a:rPr lang="en-US" sz="2800">
                <a:solidFill>
                  <a:srgbClr val="000066"/>
                </a:solidFill>
              </a:rPr>
              <a:t>ờn hình chữ nhật có diện tích là 57m</a:t>
            </a:r>
            <a:r>
              <a:rPr lang="en-US" sz="2800" baseline="30000">
                <a:solidFill>
                  <a:srgbClr val="000066"/>
                </a:solidFill>
              </a:rPr>
              <a:t>2</a:t>
            </a:r>
            <a:r>
              <a:rPr lang="en-US" sz="2800">
                <a:solidFill>
                  <a:srgbClr val="000066"/>
                </a:solidFill>
              </a:rPr>
              <a:t>, chiều dài 9,5m. Hỏi chiều rộng của mảnh v</a:t>
            </a:r>
            <a:r>
              <a:rPr lang="vi-VN" sz="2800">
                <a:solidFill>
                  <a:srgbClr val="000066"/>
                </a:solidFill>
              </a:rPr>
              <a:t>ư</a:t>
            </a:r>
            <a:r>
              <a:rPr lang="en-US" sz="2800">
                <a:solidFill>
                  <a:srgbClr val="000066"/>
                </a:solidFill>
              </a:rPr>
              <a:t>ờn là bao nhiêu mét?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438400" y="2971800"/>
            <a:ext cx="518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57 : 9,5 = ? (m)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457200" y="3748088"/>
            <a:ext cx="815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Ta có:   57 : 9,5 = (57 x 10) : (9,5 x 10)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3048000" y="4357688"/>
            <a:ext cx="2514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= 570 : 95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457200" y="2286000"/>
            <a:ext cx="502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Ta phải thực hiện phép chia: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2" grpId="0"/>
      <p:bldP spid="4120" grpId="0"/>
      <p:bldP spid="4121" grpId="0"/>
      <p:bldP spid="41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FF"/>
            </a:gs>
            <a:gs pos="50000">
              <a:schemeClr val="bg1"/>
            </a:gs>
            <a:gs pos="100000">
              <a:srgbClr val="FF99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057400" y="457200"/>
            <a:ext cx="518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57 : 9,5 = ?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04800" y="1157288"/>
            <a:ext cx="67056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Thông th</a:t>
            </a:r>
            <a:r>
              <a:rPr lang="vi-VN" sz="2800">
                <a:solidFill>
                  <a:srgbClr val="000066"/>
                </a:solidFill>
              </a:rPr>
              <a:t>ư</a:t>
            </a:r>
            <a:r>
              <a:rPr lang="en-US" sz="2800">
                <a:solidFill>
                  <a:srgbClr val="000066"/>
                </a:solidFill>
              </a:rPr>
              <a:t>ờng ta </a:t>
            </a:r>
            <a:r>
              <a:rPr lang="vi-VN" sz="2800">
                <a:solidFill>
                  <a:srgbClr val="000066"/>
                </a:solidFill>
              </a:rPr>
              <a:t>đ</a:t>
            </a:r>
            <a:r>
              <a:rPr lang="en-US" sz="2800">
                <a:solidFill>
                  <a:srgbClr val="000066"/>
                </a:solidFill>
              </a:rPr>
              <a:t>ặt tính rồi làm nh</a:t>
            </a:r>
            <a:r>
              <a:rPr lang="vi-VN" sz="2800">
                <a:solidFill>
                  <a:srgbClr val="000066"/>
                </a:solidFill>
              </a:rPr>
              <a:t>ư</a:t>
            </a:r>
            <a:r>
              <a:rPr lang="en-US" sz="2800">
                <a:solidFill>
                  <a:srgbClr val="000066"/>
                </a:solidFill>
              </a:rPr>
              <a:t> sau:    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52400" y="2362200"/>
            <a:ext cx="91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660066"/>
                </a:solidFill>
              </a:rPr>
              <a:t>57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1295400" y="2438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1295400" y="2971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219200" y="2270125"/>
            <a:ext cx="1143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660066"/>
                </a:solidFill>
              </a:rPr>
              <a:t>9</a:t>
            </a:r>
            <a:r>
              <a:rPr lang="en-US" sz="4000" b="1">
                <a:solidFill>
                  <a:srgbClr val="660066"/>
                </a:solidFill>
              </a:rPr>
              <a:t>,</a:t>
            </a:r>
            <a:r>
              <a:rPr lang="en-US" sz="3600">
                <a:solidFill>
                  <a:srgbClr val="660066"/>
                </a:solidFill>
              </a:rPr>
              <a:t>5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762000" y="301625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660066"/>
                </a:solidFill>
              </a:rPr>
              <a:t>0 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1295400" y="30480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660066"/>
                </a:solidFill>
              </a:rPr>
              <a:t>6 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685800" y="2362200"/>
            <a:ext cx="76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</a:rPr>
              <a:t>0</a:t>
            </a:r>
            <a:r>
              <a:rPr lang="en-US" sz="3600">
                <a:solidFill>
                  <a:srgbClr val="660066"/>
                </a:solidFill>
              </a:rPr>
              <a:t> 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1676400" y="3048000"/>
            <a:ext cx="99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660066"/>
                </a:solidFill>
              </a:rPr>
              <a:t>(m) 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2743200" y="2133600"/>
            <a:ext cx="6705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rgbClr val="000066"/>
                </a:solidFill>
              </a:rPr>
              <a:t> Phần thập phân của số 9,5 (số chia) </a:t>
            </a:r>
            <a:br>
              <a:rPr lang="en-US" sz="2800">
                <a:solidFill>
                  <a:srgbClr val="000066"/>
                </a:solidFill>
              </a:rPr>
            </a:br>
            <a:r>
              <a:rPr lang="en-US" sz="2800">
                <a:solidFill>
                  <a:srgbClr val="000066"/>
                </a:solidFill>
              </a:rPr>
              <a:t>  có </a:t>
            </a:r>
            <a:r>
              <a:rPr lang="en-US" sz="2800" i="1">
                <a:solidFill>
                  <a:srgbClr val="FF0000"/>
                </a:solidFill>
              </a:rPr>
              <a:t>một chữ số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2743200" y="3016250"/>
            <a:ext cx="6705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rgbClr val="000066"/>
                </a:solidFill>
              </a:rPr>
              <a:t> Viết thêm </a:t>
            </a:r>
            <a:r>
              <a:rPr lang="en-US" sz="2800" i="1">
                <a:solidFill>
                  <a:srgbClr val="FF0000"/>
                </a:solidFill>
              </a:rPr>
              <a:t>một chữ số 0</a:t>
            </a:r>
            <a:r>
              <a:rPr lang="en-US" sz="2800">
                <a:solidFill>
                  <a:srgbClr val="000066"/>
                </a:solidFill>
              </a:rPr>
              <a:t> vào bên phải </a:t>
            </a:r>
            <a:br>
              <a:rPr lang="en-US" sz="2800">
                <a:solidFill>
                  <a:srgbClr val="000066"/>
                </a:solidFill>
              </a:rPr>
            </a:br>
            <a:r>
              <a:rPr lang="en-US" sz="2800">
                <a:solidFill>
                  <a:srgbClr val="000066"/>
                </a:solidFill>
              </a:rPr>
              <a:t>  số 57 (số bị chia) </a:t>
            </a:r>
            <a:r>
              <a:rPr lang="vi-VN" sz="2800">
                <a:solidFill>
                  <a:srgbClr val="000066"/>
                </a:solidFill>
              </a:rPr>
              <a:t>đư</a:t>
            </a:r>
            <a:r>
              <a:rPr lang="en-US" sz="2800">
                <a:solidFill>
                  <a:srgbClr val="000066"/>
                </a:solidFill>
              </a:rPr>
              <a:t>ợc 570</a:t>
            </a:r>
            <a:r>
              <a:rPr lang="en-US" sz="2600">
                <a:solidFill>
                  <a:srgbClr val="000066"/>
                </a:solidFill>
              </a:rPr>
              <a:t> </a:t>
            </a:r>
            <a:endParaRPr lang="en-US" sz="2600" i="1">
              <a:solidFill>
                <a:srgbClr val="000066"/>
              </a:solidFill>
            </a:endParaRP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7239000" y="3443288"/>
            <a:ext cx="167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; bỏ dấu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2895600" y="3962400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phẩy ở số 9,5 </a:t>
            </a:r>
            <a:r>
              <a:rPr lang="vi-VN" sz="2800">
                <a:solidFill>
                  <a:srgbClr val="000066"/>
                </a:solidFill>
              </a:rPr>
              <a:t>đư</a:t>
            </a:r>
            <a:r>
              <a:rPr lang="en-US" sz="2800">
                <a:solidFill>
                  <a:srgbClr val="000066"/>
                </a:solidFill>
              </a:rPr>
              <a:t>ợc 95.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2743200" y="4495800"/>
            <a:ext cx="670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rgbClr val="000066"/>
                </a:solidFill>
              </a:rPr>
              <a:t> Thực hiện phép chia 570 : 95</a:t>
            </a:r>
            <a:endParaRPr lang="en-US" sz="2800" i="1">
              <a:solidFill>
                <a:srgbClr val="000066"/>
              </a:solidFill>
            </a:endParaRP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152400" y="495300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</a:rPr>
              <a:t>Vậy 57 : 9,5 = 6 (m)</a:t>
            </a:r>
          </a:p>
        </p:txBody>
      </p:sp>
      <p:sp>
        <p:nvSpPr>
          <p:cNvPr id="23571" name="Oval 19"/>
          <p:cNvSpPr>
            <a:spLocks noChangeArrowheads="1"/>
          </p:cNvSpPr>
          <p:nvPr/>
        </p:nvSpPr>
        <p:spPr bwMode="auto">
          <a:xfrm>
            <a:off x="1752600" y="2438400"/>
            <a:ext cx="457200" cy="457200"/>
          </a:xfrm>
          <a:prstGeom prst="ellipse">
            <a:avLst/>
          </a:prstGeom>
          <a:noFill/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1676400" y="2803525"/>
            <a:ext cx="152400" cy="76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60"/>
                            </p:stCondLst>
                            <p:childTnLst>
                              <p:par>
                                <p:cTn id="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8" presetClass="emph" presetSubtype="0" repeatCount="1000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960"/>
                            </p:stCondLst>
                            <p:childTnLst>
                              <p:par>
                                <p:cTn id="54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6" dur="20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960"/>
                            </p:stCondLst>
                            <p:childTnLst>
                              <p:par>
                                <p:cTn id="58" presetID="26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235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80"/>
                            </p:stCondLst>
                            <p:childTnLst>
                              <p:par>
                                <p:cTn id="6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4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3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8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900" decel="1000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3556" grpId="0"/>
      <p:bldP spid="23557" grpId="0"/>
      <p:bldP spid="23558" grpId="0" animBg="1"/>
      <p:bldP spid="23559" grpId="0" animBg="1"/>
      <p:bldP spid="23560" grpId="0"/>
      <p:bldP spid="23561" grpId="0"/>
      <p:bldP spid="23562" grpId="0"/>
      <p:bldP spid="23563" grpId="0"/>
      <p:bldP spid="23563" grpId="1"/>
      <p:bldP spid="23564" grpId="0"/>
      <p:bldP spid="23565" grpId="0"/>
      <p:bldP spid="23566" grpId="0"/>
      <p:bldP spid="23567" grpId="0"/>
      <p:bldP spid="23568" grpId="0"/>
      <p:bldP spid="23569" grpId="0"/>
      <p:bldP spid="23570" grpId="0"/>
      <p:bldP spid="23571" grpId="0" animBg="1"/>
      <p:bldP spid="23571" grpId="1" animBg="1"/>
      <p:bldP spid="23571" grpId="2" animBg="1"/>
      <p:bldP spid="2357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FF"/>
            </a:gs>
            <a:gs pos="50000">
              <a:schemeClr val="bg1"/>
            </a:gs>
            <a:gs pos="100000">
              <a:srgbClr val="FF99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66"/>
                </a:solidFill>
              </a:rPr>
              <a:t>Ví dụ 2</a:t>
            </a:r>
            <a:r>
              <a:rPr lang="en-US" sz="2800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057400" y="838200"/>
            <a:ext cx="518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99 : 8,25 = ?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04800" y="1600200"/>
            <a:ext cx="472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Ta </a:t>
            </a:r>
            <a:r>
              <a:rPr lang="vi-VN" sz="2800">
                <a:solidFill>
                  <a:srgbClr val="000066"/>
                </a:solidFill>
              </a:rPr>
              <a:t>đ</a:t>
            </a:r>
            <a:r>
              <a:rPr lang="en-US" sz="2800">
                <a:solidFill>
                  <a:srgbClr val="000066"/>
                </a:solidFill>
              </a:rPr>
              <a:t>ặt tính rồi làm nh</a:t>
            </a:r>
            <a:r>
              <a:rPr lang="vi-VN" sz="2800">
                <a:solidFill>
                  <a:srgbClr val="000066"/>
                </a:solidFill>
              </a:rPr>
              <a:t>ư</a:t>
            </a:r>
            <a:r>
              <a:rPr lang="en-US" sz="2800">
                <a:solidFill>
                  <a:srgbClr val="000066"/>
                </a:solidFill>
              </a:rPr>
              <a:t> sau:    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52400" y="2828925"/>
            <a:ext cx="91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660066"/>
                </a:solidFill>
              </a:rPr>
              <a:t>99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1447800" y="2895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1447800" y="3429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447800" y="2743200"/>
            <a:ext cx="1143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660066"/>
                </a:solidFill>
              </a:rPr>
              <a:t>8</a:t>
            </a:r>
            <a:r>
              <a:rPr lang="en-US" sz="4000" b="1">
                <a:solidFill>
                  <a:srgbClr val="660066"/>
                </a:solidFill>
              </a:rPr>
              <a:t>,</a:t>
            </a:r>
            <a:r>
              <a:rPr lang="en-US" sz="3600">
                <a:solidFill>
                  <a:srgbClr val="660066"/>
                </a:solidFill>
              </a:rPr>
              <a:t>25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609600" y="3549650"/>
            <a:ext cx="76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660066"/>
                </a:solidFill>
              </a:rPr>
              <a:t>5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524000" y="362585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660066"/>
                </a:solidFill>
              </a:rPr>
              <a:t>1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762000" y="2819400"/>
            <a:ext cx="76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</a:rPr>
              <a:t>00 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743200" y="2590800"/>
            <a:ext cx="6705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700">
                <a:solidFill>
                  <a:srgbClr val="000066"/>
                </a:solidFill>
              </a:rPr>
              <a:t> Phần thập phân của số 8,25 có </a:t>
            </a:r>
            <a:r>
              <a:rPr lang="en-US" sz="2700" i="1">
                <a:solidFill>
                  <a:srgbClr val="FF0000"/>
                </a:solidFill>
              </a:rPr>
              <a:t>hai chữ </a:t>
            </a:r>
            <a:br>
              <a:rPr lang="en-US" sz="2700" i="1">
                <a:solidFill>
                  <a:srgbClr val="FF0000"/>
                </a:solidFill>
              </a:rPr>
            </a:br>
            <a:r>
              <a:rPr lang="en-US" sz="2700" i="1">
                <a:solidFill>
                  <a:srgbClr val="FF0000"/>
                </a:solidFill>
              </a:rPr>
              <a:t>  số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2743200" y="3473450"/>
            <a:ext cx="6705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700">
                <a:solidFill>
                  <a:srgbClr val="000066"/>
                </a:solidFill>
              </a:rPr>
              <a:t> Viết thêm </a:t>
            </a:r>
            <a:r>
              <a:rPr lang="en-US" sz="2700" i="1">
                <a:solidFill>
                  <a:srgbClr val="FF0000"/>
                </a:solidFill>
              </a:rPr>
              <a:t>hai chữ số 0</a:t>
            </a:r>
            <a:r>
              <a:rPr lang="en-US" sz="2700">
                <a:solidFill>
                  <a:srgbClr val="000066"/>
                </a:solidFill>
              </a:rPr>
              <a:t> vào bên phải </a:t>
            </a:r>
            <a:br>
              <a:rPr lang="en-US" sz="2700">
                <a:solidFill>
                  <a:srgbClr val="000066"/>
                </a:solidFill>
              </a:rPr>
            </a:br>
            <a:r>
              <a:rPr lang="en-US" sz="2700">
                <a:solidFill>
                  <a:srgbClr val="000066"/>
                </a:solidFill>
              </a:rPr>
              <a:t>   99 </a:t>
            </a:r>
            <a:r>
              <a:rPr lang="vi-VN" sz="2700">
                <a:solidFill>
                  <a:srgbClr val="000066"/>
                </a:solidFill>
              </a:rPr>
              <a:t>đư</a:t>
            </a:r>
            <a:r>
              <a:rPr lang="en-US" sz="2700">
                <a:solidFill>
                  <a:srgbClr val="000066"/>
                </a:solidFill>
              </a:rPr>
              <a:t>ợc 9900 </a:t>
            </a:r>
            <a:endParaRPr lang="en-US" sz="2700" i="1">
              <a:solidFill>
                <a:srgbClr val="000066"/>
              </a:solidFill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5181600" y="3886200"/>
            <a:ext cx="36576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700">
                <a:solidFill>
                  <a:srgbClr val="000066"/>
                </a:solidFill>
              </a:rPr>
              <a:t>; bỏ dấu phẩy ở  8,25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2895600" y="4343400"/>
            <a:ext cx="4191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700">
                <a:solidFill>
                  <a:srgbClr val="000066"/>
                </a:solidFill>
              </a:rPr>
              <a:t> </a:t>
            </a:r>
            <a:r>
              <a:rPr lang="vi-VN" sz="2700">
                <a:solidFill>
                  <a:srgbClr val="000066"/>
                </a:solidFill>
              </a:rPr>
              <a:t>đư</a:t>
            </a:r>
            <a:r>
              <a:rPr lang="en-US" sz="2700">
                <a:solidFill>
                  <a:srgbClr val="000066"/>
                </a:solidFill>
              </a:rPr>
              <a:t>ợc 825.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2743200" y="4953000"/>
            <a:ext cx="67056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700">
                <a:solidFill>
                  <a:srgbClr val="000066"/>
                </a:solidFill>
              </a:rPr>
              <a:t> Thực hiện phép chia 9900 : 825</a:t>
            </a:r>
            <a:endParaRPr lang="en-US" sz="2700" i="1">
              <a:solidFill>
                <a:srgbClr val="000066"/>
              </a:solidFill>
            </a:endParaRP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838200" y="4159250"/>
            <a:ext cx="76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660066"/>
                </a:solidFill>
              </a:rPr>
              <a:t>0 </a:t>
            </a:r>
          </a:p>
        </p:txBody>
      </p:sp>
      <p:sp>
        <p:nvSpPr>
          <p:cNvPr id="12308" name="Oval 20"/>
          <p:cNvSpPr>
            <a:spLocks noChangeArrowheads="1"/>
          </p:cNvSpPr>
          <p:nvPr/>
        </p:nvSpPr>
        <p:spPr bwMode="auto">
          <a:xfrm>
            <a:off x="1828800" y="2819400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1" name="Freeform 23"/>
          <p:cNvSpPr>
            <a:spLocks/>
          </p:cNvSpPr>
          <p:nvPr/>
        </p:nvSpPr>
        <p:spPr bwMode="auto">
          <a:xfrm>
            <a:off x="1828800" y="3276600"/>
            <a:ext cx="228600" cy="76200"/>
          </a:xfrm>
          <a:custGeom>
            <a:avLst/>
            <a:gdLst>
              <a:gd name="T0" fmla="*/ 0 w 144"/>
              <a:gd name="T1" fmla="*/ 0 h 48"/>
              <a:gd name="T2" fmla="*/ 362902445 w 144"/>
              <a:gd name="T3" fmla="*/ 120967511 h 48"/>
              <a:gd name="T4" fmla="*/ 0 60000 65536"/>
              <a:gd name="T5" fmla="*/ 0 60000 65536"/>
              <a:gd name="T6" fmla="*/ 0 w 144"/>
              <a:gd name="T7" fmla="*/ 0 h 48"/>
              <a:gd name="T8" fmla="*/ 144 w 144"/>
              <a:gd name="T9" fmla="*/ 48 h 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4" h="48">
                <a:moveTo>
                  <a:pt x="0" y="0"/>
                </a:moveTo>
                <a:cubicBezTo>
                  <a:pt x="64" y="20"/>
                  <a:pt x="128" y="40"/>
                  <a:pt x="144" y="48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1752600" y="362585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660066"/>
                </a:solidFill>
              </a:rPr>
              <a:t>2 </a:t>
            </a: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304800" y="354965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660066"/>
                </a:solidFill>
              </a:rPr>
              <a:t>6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76200" y="3549650"/>
            <a:ext cx="76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660066"/>
                </a:solidFill>
              </a:rPr>
              <a:t>1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914400" y="354965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660066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80"/>
                            </p:stCondLst>
                            <p:childTnLst>
                              <p:par>
                                <p:cTn id="11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280"/>
                            </p:stCondLst>
                            <p:childTnLst>
                              <p:par>
                                <p:cTn id="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520"/>
                            </p:stCondLst>
                            <p:childTnLst>
                              <p:par>
                                <p:cTn id="5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160"/>
                            </p:stCondLst>
                            <p:childTnLst>
                              <p:par>
                                <p:cTn id="6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1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5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3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8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3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8" dur="20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9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  <p:bldP spid="12292" grpId="0"/>
      <p:bldP spid="12293" grpId="0"/>
      <p:bldP spid="12294" grpId="0" animBg="1"/>
      <p:bldP spid="12295" grpId="0" animBg="1"/>
      <p:bldP spid="12296" grpId="0"/>
      <p:bldP spid="12297" grpId="0"/>
      <p:bldP spid="12298" grpId="0"/>
      <p:bldP spid="12299" grpId="0"/>
      <p:bldP spid="12301" grpId="0"/>
      <p:bldP spid="12302" grpId="0"/>
      <p:bldP spid="12303" grpId="0"/>
      <p:bldP spid="12304" grpId="0"/>
      <p:bldP spid="12305" grpId="0"/>
      <p:bldP spid="12307" grpId="0"/>
      <p:bldP spid="12308" grpId="0" animBg="1"/>
      <p:bldP spid="12311" grpId="0" animBg="1"/>
      <p:bldP spid="12312" grpId="0"/>
      <p:bldP spid="12313" grpId="0"/>
      <p:bldP spid="12314" grpId="0"/>
      <p:bldP spid="123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FF"/>
            </a:gs>
            <a:gs pos="50000">
              <a:schemeClr val="bg1"/>
            </a:gs>
            <a:gs pos="100000">
              <a:srgbClr val="FF99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295400" y="1035050"/>
            <a:ext cx="91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660066"/>
                </a:solidFill>
              </a:rPr>
              <a:t>57</a:t>
            </a:r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2514600" y="111125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2514600" y="164465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514600" y="958850"/>
            <a:ext cx="1143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660066"/>
                </a:solidFill>
              </a:rPr>
              <a:t>9</a:t>
            </a:r>
            <a:r>
              <a:rPr lang="en-US" sz="4000" b="1">
                <a:solidFill>
                  <a:srgbClr val="660066"/>
                </a:solidFill>
              </a:rPr>
              <a:t>,</a:t>
            </a:r>
            <a:r>
              <a:rPr lang="en-US" sz="3600" b="1">
                <a:solidFill>
                  <a:srgbClr val="660066"/>
                </a:solidFill>
              </a:rPr>
              <a:t>5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905000" y="172085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660066"/>
                </a:solidFill>
              </a:rPr>
              <a:t>0 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590800" y="172085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660066"/>
                </a:solidFill>
              </a:rPr>
              <a:t>6 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905000" y="103505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0</a:t>
            </a:r>
            <a:r>
              <a:rPr lang="en-US" sz="3600" b="1">
                <a:solidFill>
                  <a:srgbClr val="660066"/>
                </a:solidFill>
              </a:rPr>
              <a:t> 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5105400" y="927100"/>
            <a:ext cx="91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660066"/>
                </a:solidFill>
              </a:rPr>
              <a:t>99</a:t>
            </a: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6400800" y="103505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6400800" y="156845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6400800" y="882650"/>
            <a:ext cx="1143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660066"/>
                </a:solidFill>
              </a:rPr>
              <a:t>8</a:t>
            </a:r>
            <a:r>
              <a:rPr lang="en-US" sz="4000" b="1">
                <a:solidFill>
                  <a:srgbClr val="660066"/>
                </a:solidFill>
              </a:rPr>
              <a:t>,</a:t>
            </a:r>
            <a:r>
              <a:rPr lang="en-US" sz="3600" b="1">
                <a:solidFill>
                  <a:srgbClr val="660066"/>
                </a:solidFill>
              </a:rPr>
              <a:t>25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953000" y="1644650"/>
            <a:ext cx="152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660066"/>
                </a:solidFill>
              </a:rPr>
              <a:t>1650 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6477000" y="1644650"/>
            <a:ext cx="106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660066"/>
                </a:solidFill>
              </a:rPr>
              <a:t>12 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5715000" y="927100"/>
            <a:ext cx="76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00</a:t>
            </a:r>
            <a:r>
              <a:rPr lang="en-US" sz="3600" b="1">
                <a:solidFill>
                  <a:srgbClr val="660066"/>
                </a:solidFill>
              </a:rPr>
              <a:t> 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715000" y="2178050"/>
            <a:ext cx="76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660066"/>
                </a:solidFill>
              </a:rPr>
              <a:t>0 </a:t>
            </a: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2971800" y="1492250"/>
            <a:ext cx="2286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6705600" y="1416050"/>
            <a:ext cx="2286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1" name="AutoShape 21"/>
          <p:cNvSpPr>
            <a:spLocks noChangeArrowheads="1"/>
          </p:cNvSpPr>
          <p:nvPr/>
        </p:nvSpPr>
        <p:spPr bwMode="auto">
          <a:xfrm>
            <a:off x="304800" y="2286000"/>
            <a:ext cx="8610600" cy="4419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2800" i="1">
                <a:solidFill>
                  <a:srgbClr val="000066"/>
                </a:solidFill>
                <a:latin typeface="Arial"/>
              </a:rPr>
              <a:t>Muốn chia một số tự nhiên cho một số thập phân </a:t>
            </a:r>
            <a:br>
              <a:rPr lang="en-US" sz="2800" i="1">
                <a:solidFill>
                  <a:srgbClr val="000066"/>
                </a:solidFill>
                <a:latin typeface="Arial"/>
              </a:rPr>
            </a:br>
            <a:r>
              <a:rPr lang="en-US" sz="2800" i="1">
                <a:solidFill>
                  <a:srgbClr val="000066"/>
                </a:solidFill>
                <a:latin typeface="Arial"/>
              </a:rPr>
              <a:t>ta làm nh</a:t>
            </a:r>
            <a:r>
              <a:rPr lang="vi-VN" sz="2800" i="1">
                <a:solidFill>
                  <a:srgbClr val="000066"/>
                </a:solidFill>
                <a:latin typeface="Arial"/>
              </a:rPr>
              <a:t>ư</a:t>
            </a:r>
            <a:r>
              <a:rPr lang="en-US" sz="2800" i="1">
                <a:solidFill>
                  <a:srgbClr val="000066"/>
                </a:solidFill>
                <a:latin typeface="Arial"/>
              </a:rPr>
              <a:t> sau:</a:t>
            </a:r>
          </a:p>
          <a:p>
            <a:pPr>
              <a:buFontTx/>
              <a:buChar char="-"/>
              <a:defRPr/>
            </a:pPr>
            <a:r>
              <a:rPr lang="en-US" sz="2800" i="1">
                <a:solidFill>
                  <a:srgbClr val="FF0000"/>
                </a:solidFill>
                <a:latin typeface="Arial"/>
              </a:rPr>
              <a:t> Đếm xem có bao nhiêu chữ số ở phần thập phân </a:t>
            </a:r>
            <a:br>
              <a:rPr lang="en-US" sz="2800" i="1">
                <a:solidFill>
                  <a:srgbClr val="FF0000"/>
                </a:solidFill>
                <a:latin typeface="Arial"/>
              </a:rPr>
            </a:br>
            <a:r>
              <a:rPr lang="en-US" sz="2800" i="1">
                <a:solidFill>
                  <a:srgbClr val="FF0000"/>
                </a:solidFill>
                <a:latin typeface="Arial"/>
              </a:rPr>
              <a:t> của số chia thì viết thêm vào bên phải số bị chia </a:t>
            </a:r>
            <a:br>
              <a:rPr lang="en-US" sz="2800" i="1">
                <a:solidFill>
                  <a:srgbClr val="FF0000"/>
                </a:solidFill>
                <a:latin typeface="Arial"/>
              </a:rPr>
            </a:br>
            <a:r>
              <a:rPr lang="en-US" sz="2800" i="1">
                <a:solidFill>
                  <a:srgbClr val="FF0000"/>
                </a:solidFill>
                <a:latin typeface="Arial"/>
              </a:rPr>
              <a:t> bấy nhiêu chữ số 0.</a:t>
            </a:r>
          </a:p>
          <a:p>
            <a:pPr>
              <a:buFontTx/>
              <a:buChar char="-"/>
              <a:defRPr/>
            </a:pPr>
            <a:r>
              <a:rPr lang="en-US" sz="2800" i="1">
                <a:solidFill>
                  <a:srgbClr val="FF0000"/>
                </a:solidFill>
                <a:latin typeface="Arial"/>
              </a:rPr>
              <a:t> Bỏ dấu phẩy ở số chia rồi thực hiện phép chia</a:t>
            </a:r>
            <a:br>
              <a:rPr lang="en-US" sz="2800" i="1">
                <a:solidFill>
                  <a:srgbClr val="FF0000"/>
                </a:solidFill>
                <a:latin typeface="Arial"/>
              </a:rPr>
            </a:br>
            <a:r>
              <a:rPr lang="en-US" sz="2800" i="1">
                <a:solidFill>
                  <a:srgbClr val="FF0000"/>
                </a:solidFill>
                <a:latin typeface="Arial"/>
              </a:rPr>
              <a:t> nh</a:t>
            </a:r>
            <a:r>
              <a:rPr lang="vi-VN" sz="2800" i="1">
                <a:solidFill>
                  <a:srgbClr val="FF0000"/>
                </a:solidFill>
                <a:latin typeface="Arial"/>
              </a:rPr>
              <a:t>ư</a:t>
            </a:r>
            <a:r>
              <a:rPr lang="en-US" sz="2800" i="1">
                <a:solidFill>
                  <a:srgbClr val="FF0000"/>
                </a:solidFill>
                <a:latin typeface="Arial"/>
              </a:rPr>
              <a:t> chia các số tự nhiên.</a:t>
            </a:r>
          </a:p>
        </p:txBody>
      </p:sp>
      <p:sp>
        <p:nvSpPr>
          <p:cNvPr id="10279" name="Text Box 39"/>
          <p:cNvSpPr txBox="1">
            <a:spLocks noChangeArrowheads="1"/>
          </p:cNvSpPr>
          <p:nvPr/>
        </p:nvSpPr>
        <p:spPr bwMode="auto">
          <a:xfrm>
            <a:off x="1143000" y="2286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660066"/>
                </a:solidFill>
              </a:rPr>
              <a:t>a)</a:t>
            </a:r>
            <a:r>
              <a:rPr lang="en-US" sz="2800" b="1" u="sng">
                <a:solidFill>
                  <a:srgbClr val="660066"/>
                </a:solidFill>
              </a:rPr>
              <a:t> Ví dụ 1:</a:t>
            </a:r>
          </a:p>
        </p:txBody>
      </p:sp>
      <p:sp>
        <p:nvSpPr>
          <p:cNvPr id="10280" name="Text Box 40"/>
          <p:cNvSpPr txBox="1">
            <a:spLocks noChangeArrowheads="1"/>
          </p:cNvSpPr>
          <p:nvPr/>
        </p:nvSpPr>
        <p:spPr bwMode="auto">
          <a:xfrm>
            <a:off x="4724400" y="242888"/>
            <a:ext cx="2743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660066"/>
                </a:solidFill>
              </a:rPr>
              <a:t>b)</a:t>
            </a:r>
            <a:r>
              <a:rPr lang="en-US" sz="2800" b="1" u="sng">
                <a:solidFill>
                  <a:srgbClr val="660066"/>
                </a:solidFill>
              </a:rPr>
              <a:t>Ví dụ 2: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animBg="1"/>
      <p:bldP spid="10244" grpId="0" animBg="1"/>
      <p:bldP spid="10245" grpId="0"/>
      <p:bldP spid="10246" grpId="0"/>
      <p:bldP spid="10247" grpId="0"/>
      <p:bldP spid="10248" grpId="0"/>
      <p:bldP spid="10250" grpId="0"/>
      <p:bldP spid="10251" grpId="0" animBg="1"/>
      <p:bldP spid="10252" grpId="0" animBg="1"/>
      <p:bldP spid="10253" grpId="0"/>
      <p:bldP spid="10254" grpId="0"/>
      <p:bldP spid="10255" grpId="0"/>
      <p:bldP spid="10256" grpId="0"/>
      <p:bldP spid="10257" grpId="0"/>
      <p:bldP spid="10259" grpId="0" animBg="1"/>
      <p:bldP spid="10260" grpId="0" animBg="1"/>
      <p:bldP spid="10261" grpId="0" animBg="1"/>
      <p:bldP spid="10279" grpId="0"/>
      <p:bldP spid="1028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FF"/>
            </a:gs>
            <a:gs pos="50000">
              <a:schemeClr val="bg1"/>
            </a:gs>
            <a:gs pos="100000">
              <a:srgbClr val="FF99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381000" y="0"/>
            <a:ext cx="2438400" cy="990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 b="1" i="1">
                <a:latin typeface="Arial"/>
              </a:rPr>
              <a:t>Luyện tập</a:t>
            </a:r>
          </a:p>
        </p:txBody>
      </p:sp>
      <p:sp>
        <p:nvSpPr>
          <p:cNvPr id="10243" name="Oval 4"/>
          <p:cNvSpPr>
            <a:spLocks noChangeArrowheads="1"/>
          </p:cNvSpPr>
          <p:nvPr/>
        </p:nvSpPr>
        <p:spPr bwMode="auto">
          <a:xfrm>
            <a:off x="457200" y="990600"/>
            <a:ext cx="3810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914400" y="990600"/>
            <a:ext cx="472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</a:t>
            </a:r>
            <a:r>
              <a:rPr lang="en-US" sz="2800" b="1" i="1">
                <a:solidFill>
                  <a:srgbClr val="000066"/>
                </a:solidFill>
              </a:rPr>
              <a:t>Đặt tính rồi tính</a:t>
            </a:r>
            <a:r>
              <a:rPr lang="en-US" sz="2800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1066800" y="15240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a) 7 : 3,5</a:t>
            </a: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1066800" y="21336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c) 9 : 4,5</a:t>
            </a:r>
          </a:p>
        </p:txBody>
      </p:sp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5105400" y="15240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b) 702 : 7,2</a:t>
            </a:r>
          </a:p>
        </p:txBody>
      </p:sp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5105400" y="2133600"/>
            <a:ext cx="228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d) 2 : 12,5</a:t>
            </a:r>
          </a:p>
        </p:txBody>
      </p:sp>
      <p:sp>
        <p:nvSpPr>
          <p:cNvPr id="10249" name="Oval 10"/>
          <p:cNvSpPr>
            <a:spLocks noChangeArrowheads="1"/>
          </p:cNvSpPr>
          <p:nvPr/>
        </p:nvSpPr>
        <p:spPr bwMode="auto">
          <a:xfrm>
            <a:off x="457200" y="2743200"/>
            <a:ext cx="3810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2</a:t>
            </a:r>
          </a:p>
        </p:txBody>
      </p:sp>
      <p:sp>
        <p:nvSpPr>
          <p:cNvPr id="10250" name="Text Box 11"/>
          <p:cNvSpPr txBox="1">
            <a:spLocks noChangeArrowheads="1"/>
          </p:cNvSpPr>
          <p:nvPr/>
        </p:nvSpPr>
        <p:spPr bwMode="auto">
          <a:xfrm>
            <a:off x="914400" y="2743200"/>
            <a:ext cx="472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</a:t>
            </a:r>
            <a:r>
              <a:rPr lang="en-US" sz="2800" b="1" i="1">
                <a:solidFill>
                  <a:srgbClr val="000066"/>
                </a:solidFill>
              </a:rPr>
              <a:t>Tính nhẩm:</a:t>
            </a:r>
          </a:p>
        </p:txBody>
      </p:sp>
      <p:sp>
        <p:nvSpPr>
          <p:cNvPr id="10251" name="Text Box 12"/>
          <p:cNvSpPr txBox="1">
            <a:spLocks noChangeArrowheads="1"/>
          </p:cNvSpPr>
          <p:nvPr/>
        </p:nvSpPr>
        <p:spPr bwMode="auto">
          <a:xfrm>
            <a:off x="1066800" y="3276600"/>
            <a:ext cx="228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a) 32 : 0,1</a:t>
            </a:r>
          </a:p>
        </p:txBody>
      </p:sp>
      <p:sp>
        <p:nvSpPr>
          <p:cNvPr id="10252" name="Text Box 13"/>
          <p:cNvSpPr txBox="1">
            <a:spLocks noChangeArrowheads="1"/>
          </p:cNvSpPr>
          <p:nvPr/>
        </p:nvSpPr>
        <p:spPr bwMode="auto">
          <a:xfrm>
            <a:off x="1066800" y="38862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    32 : 10</a:t>
            </a:r>
          </a:p>
        </p:txBody>
      </p:sp>
      <p:sp>
        <p:nvSpPr>
          <p:cNvPr id="10253" name="Text Box 14"/>
          <p:cNvSpPr txBox="1">
            <a:spLocks noChangeArrowheads="1"/>
          </p:cNvSpPr>
          <p:nvPr/>
        </p:nvSpPr>
        <p:spPr bwMode="auto">
          <a:xfrm>
            <a:off x="3810000" y="32766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b) 168 : 0,1</a:t>
            </a:r>
          </a:p>
        </p:txBody>
      </p:sp>
      <p:sp>
        <p:nvSpPr>
          <p:cNvPr id="10254" name="Text Box 15"/>
          <p:cNvSpPr txBox="1">
            <a:spLocks noChangeArrowheads="1"/>
          </p:cNvSpPr>
          <p:nvPr/>
        </p:nvSpPr>
        <p:spPr bwMode="auto">
          <a:xfrm>
            <a:off x="3810000" y="3886200"/>
            <a:ext cx="228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    168 : 10</a:t>
            </a:r>
          </a:p>
        </p:txBody>
      </p:sp>
      <p:sp>
        <p:nvSpPr>
          <p:cNvPr id="10255" name="Text Box 16"/>
          <p:cNvSpPr txBox="1">
            <a:spLocks noChangeArrowheads="1"/>
          </p:cNvSpPr>
          <p:nvPr/>
        </p:nvSpPr>
        <p:spPr bwMode="auto">
          <a:xfrm>
            <a:off x="6400800" y="32766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c) 934 : 0,01</a:t>
            </a:r>
          </a:p>
        </p:txBody>
      </p:sp>
      <p:sp>
        <p:nvSpPr>
          <p:cNvPr id="10256" name="Text Box 17"/>
          <p:cNvSpPr txBox="1">
            <a:spLocks noChangeArrowheads="1"/>
          </p:cNvSpPr>
          <p:nvPr/>
        </p:nvSpPr>
        <p:spPr bwMode="auto">
          <a:xfrm>
            <a:off x="6400800" y="38862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    934 : 100</a:t>
            </a:r>
          </a:p>
        </p:txBody>
      </p:sp>
      <p:sp>
        <p:nvSpPr>
          <p:cNvPr id="10257" name="Oval 18"/>
          <p:cNvSpPr>
            <a:spLocks noChangeArrowheads="1"/>
          </p:cNvSpPr>
          <p:nvPr/>
        </p:nvSpPr>
        <p:spPr bwMode="auto">
          <a:xfrm>
            <a:off x="457200" y="4570413"/>
            <a:ext cx="3810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3</a:t>
            </a:r>
          </a:p>
        </p:txBody>
      </p:sp>
      <p:sp>
        <p:nvSpPr>
          <p:cNvPr id="10258" name="Text Box 19"/>
          <p:cNvSpPr txBox="1">
            <a:spLocks noChangeArrowheads="1"/>
          </p:cNvSpPr>
          <p:nvPr/>
        </p:nvSpPr>
        <p:spPr bwMode="auto">
          <a:xfrm>
            <a:off x="914400" y="4570413"/>
            <a:ext cx="79248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Một thanh sắt dài 0,8m cân nặng 16kg. Hỏi một thanh sắt cùng loại dài 0,18m cân nặng bao nhiêu ki-lô-gam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890</Words>
  <Application>Microsoft Office PowerPoint</Application>
  <PresentationFormat>On-screen Show (4:3)</PresentationFormat>
  <Paragraphs>174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21</cp:revision>
  <dcterms:created xsi:type="dcterms:W3CDTF">2008-12-04T14:38:12Z</dcterms:created>
  <dcterms:modified xsi:type="dcterms:W3CDTF">2016-06-30T03:34:43Z</dcterms:modified>
</cp:coreProperties>
</file>